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7" r:id="rId1"/>
  </p:sldMasterIdLst>
  <p:notesMasterIdLst>
    <p:notesMasterId r:id="rId32"/>
  </p:notesMasterIdLst>
  <p:handoutMasterIdLst>
    <p:handoutMasterId r:id="rId33"/>
  </p:handoutMasterIdLst>
  <p:sldIdLst>
    <p:sldId id="256" r:id="rId2"/>
    <p:sldId id="293" r:id="rId3"/>
    <p:sldId id="288" r:id="rId4"/>
    <p:sldId id="263" r:id="rId5"/>
    <p:sldId id="260" r:id="rId6"/>
    <p:sldId id="264" r:id="rId7"/>
    <p:sldId id="261" r:id="rId8"/>
    <p:sldId id="268" r:id="rId9"/>
    <p:sldId id="297" r:id="rId10"/>
    <p:sldId id="259" r:id="rId11"/>
    <p:sldId id="273" r:id="rId12"/>
    <p:sldId id="272" r:id="rId13"/>
    <p:sldId id="270" r:id="rId14"/>
    <p:sldId id="274" r:id="rId15"/>
    <p:sldId id="271" r:id="rId16"/>
    <p:sldId id="289" r:id="rId17"/>
    <p:sldId id="275" r:id="rId18"/>
    <p:sldId id="281" r:id="rId19"/>
    <p:sldId id="291" r:id="rId20"/>
    <p:sldId id="282" r:id="rId21"/>
    <p:sldId id="292" r:id="rId22"/>
    <p:sldId id="279" r:id="rId23"/>
    <p:sldId id="290" r:id="rId24"/>
    <p:sldId id="283" r:id="rId25"/>
    <p:sldId id="278" r:id="rId26"/>
    <p:sldId id="284" r:id="rId27"/>
    <p:sldId id="286" r:id="rId28"/>
    <p:sldId id="287" r:id="rId29"/>
    <p:sldId id="285" r:id="rId30"/>
    <p:sldId id="296" r:id="rId31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mv="urn:schemas-microsoft-com:mac:vml" xmlns:mc="http://schemas.openxmlformats.org/markup-compatibility/2006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99"/>
    <a:srgbClr val="CC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 snapToGrid="0">
      <p:cViewPr>
        <p:scale>
          <a:sx n="70" d="100"/>
          <a:sy n="70" d="100"/>
        </p:scale>
        <p:origin x="-738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E8C49A-C9B0-4BBF-A985-09FC5B7D1522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57916D-9964-4A3B-BA0C-6C43A3CBC7B0}">
      <dgm:prSet phldrT="[Text]"/>
      <dgm:spPr/>
      <dgm:t>
        <a:bodyPr/>
        <a:lstStyle/>
        <a:p>
          <a:r>
            <a:rPr lang="en-US" dirty="0" smtClean="0"/>
            <a:t>Individual student level </a:t>
          </a:r>
          <a:endParaRPr lang="en-US" dirty="0"/>
        </a:p>
      </dgm:t>
    </dgm:pt>
    <dgm:pt modelId="{E4CCBF61-02B8-49A0-A51D-9865C0CC9C67}" type="parTrans" cxnId="{74781B9D-6137-493A-BF79-DB4E0A5E671B}">
      <dgm:prSet/>
      <dgm:spPr/>
      <dgm:t>
        <a:bodyPr/>
        <a:lstStyle/>
        <a:p>
          <a:endParaRPr lang="en-US"/>
        </a:p>
      </dgm:t>
    </dgm:pt>
    <dgm:pt modelId="{5E452F5F-3A1E-42F7-90B8-7F19988DB1CD}" type="sibTrans" cxnId="{74781B9D-6137-493A-BF79-DB4E0A5E671B}">
      <dgm:prSet/>
      <dgm:spPr/>
      <dgm:t>
        <a:bodyPr/>
        <a:lstStyle/>
        <a:p>
          <a:endParaRPr lang="en-US"/>
        </a:p>
      </dgm:t>
    </dgm:pt>
    <dgm:pt modelId="{7807015E-4AED-4061-ACF3-DDF5A4914C75}">
      <dgm:prSet phldrT="[Text]"/>
      <dgm:spPr/>
      <dgm:t>
        <a:bodyPr/>
        <a:lstStyle/>
        <a:p>
          <a:r>
            <a:rPr lang="en-US" dirty="0" smtClean="0"/>
            <a:t>Classroom </a:t>
          </a:r>
          <a:endParaRPr lang="en-US" dirty="0"/>
        </a:p>
      </dgm:t>
    </dgm:pt>
    <dgm:pt modelId="{B1544382-7555-4F8E-B758-127A115CFF50}" type="parTrans" cxnId="{1C5018FC-7441-4DBB-931F-9B968BC05311}">
      <dgm:prSet/>
      <dgm:spPr/>
      <dgm:t>
        <a:bodyPr/>
        <a:lstStyle/>
        <a:p>
          <a:endParaRPr lang="en-US"/>
        </a:p>
      </dgm:t>
    </dgm:pt>
    <dgm:pt modelId="{AA285A73-A37A-4B7D-8787-594EE21B4C86}" type="sibTrans" cxnId="{1C5018FC-7441-4DBB-931F-9B968BC05311}">
      <dgm:prSet/>
      <dgm:spPr/>
      <dgm:t>
        <a:bodyPr/>
        <a:lstStyle/>
        <a:p>
          <a:endParaRPr lang="en-US"/>
        </a:p>
      </dgm:t>
    </dgm:pt>
    <dgm:pt modelId="{135064BD-A5B8-433E-BEBD-4AF6AEED2C08}">
      <dgm:prSet phldrT="[Text]"/>
      <dgm:spPr/>
      <dgm:t>
        <a:bodyPr/>
        <a:lstStyle/>
        <a:p>
          <a:r>
            <a:rPr lang="en-US" dirty="0" smtClean="0"/>
            <a:t>School </a:t>
          </a:r>
          <a:endParaRPr lang="en-US" dirty="0"/>
        </a:p>
      </dgm:t>
    </dgm:pt>
    <dgm:pt modelId="{67D813F0-1A8B-42AC-9453-9158424246DE}" type="parTrans" cxnId="{8AADDAEF-5B9E-48A1-A428-56E0E67947F5}">
      <dgm:prSet/>
      <dgm:spPr/>
      <dgm:t>
        <a:bodyPr/>
        <a:lstStyle/>
        <a:p>
          <a:endParaRPr lang="en-US"/>
        </a:p>
      </dgm:t>
    </dgm:pt>
    <dgm:pt modelId="{AF11DB2A-F438-4858-93A1-171961C32146}" type="sibTrans" cxnId="{8AADDAEF-5B9E-48A1-A428-56E0E67947F5}">
      <dgm:prSet/>
      <dgm:spPr/>
      <dgm:t>
        <a:bodyPr/>
        <a:lstStyle/>
        <a:p>
          <a:endParaRPr lang="en-US"/>
        </a:p>
      </dgm:t>
    </dgm:pt>
    <dgm:pt modelId="{E6DF2B3C-D453-483E-B6CA-DF6E2AC9AAFB}">
      <dgm:prSet/>
      <dgm:spPr/>
      <dgm:t>
        <a:bodyPr/>
        <a:lstStyle/>
        <a:p>
          <a:r>
            <a:rPr lang="en-US" dirty="0" smtClean="0"/>
            <a:t>Parents and wider community</a:t>
          </a:r>
          <a:endParaRPr lang="en-US" dirty="0"/>
        </a:p>
      </dgm:t>
    </dgm:pt>
    <dgm:pt modelId="{511368F7-9C37-404B-B74E-A444503D7C9C}" type="parTrans" cxnId="{8B1DC5B2-6DB1-4515-9001-42454C607513}">
      <dgm:prSet/>
      <dgm:spPr/>
      <dgm:t>
        <a:bodyPr/>
        <a:lstStyle/>
        <a:p>
          <a:endParaRPr lang="en-US"/>
        </a:p>
      </dgm:t>
    </dgm:pt>
    <dgm:pt modelId="{C7F980F4-DD75-41B6-B199-DFCB2CAD411D}" type="sibTrans" cxnId="{8B1DC5B2-6DB1-4515-9001-42454C607513}">
      <dgm:prSet/>
      <dgm:spPr/>
      <dgm:t>
        <a:bodyPr/>
        <a:lstStyle/>
        <a:p>
          <a:endParaRPr lang="en-US"/>
        </a:p>
      </dgm:t>
    </dgm:pt>
    <dgm:pt modelId="{DF684649-D515-4A78-ABB1-1B1174AAFB7B}" type="pres">
      <dgm:prSet presAssocID="{14E8C49A-C9B0-4BBF-A985-09FC5B7D1522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BF720DCB-5A97-4E1B-8614-32C84F47941F}" type="pres">
      <dgm:prSet presAssocID="{E6DF2B3C-D453-483E-B6CA-DF6E2AC9AAFB}" presName="Accent4" presStyleCnt="0"/>
      <dgm:spPr/>
    </dgm:pt>
    <dgm:pt modelId="{ED8D1616-4A04-42B1-897E-92D5A68778D4}" type="pres">
      <dgm:prSet presAssocID="{E6DF2B3C-D453-483E-B6CA-DF6E2AC9AAFB}" presName="Accent" presStyleLbl="node1" presStyleIdx="0" presStyleCnt="4"/>
      <dgm:spPr/>
    </dgm:pt>
    <dgm:pt modelId="{47EE262B-A1B2-43F4-A867-CC87044518F8}" type="pres">
      <dgm:prSet presAssocID="{E6DF2B3C-D453-483E-B6CA-DF6E2AC9AAFB}" presName="ParentBackground4" presStyleCnt="0"/>
      <dgm:spPr/>
    </dgm:pt>
    <dgm:pt modelId="{B2DFAF8F-7178-45DF-B522-0D724492AA1A}" type="pres">
      <dgm:prSet presAssocID="{E6DF2B3C-D453-483E-B6CA-DF6E2AC9AAFB}" presName="ParentBackground" presStyleLbl="fgAcc1" presStyleIdx="0" presStyleCnt="4"/>
      <dgm:spPr/>
      <dgm:t>
        <a:bodyPr/>
        <a:lstStyle/>
        <a:p>
          <a:endParaRPr lang="en-US"/>
        </a:p>
      </dgm:t>
    </dgm:pt>
    <dgm:pt modelId="{55B2E8EF-F37D-43E4-A683-8EBF9958AC02}" type="pres">
      <dgm:prSet presAssocID="{E6DF2B3C-D453-483E-B6CA-DF6E2AC9AAFB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DBB680-BC19-4CA7-AF2C-78A65C170CB0}" type="pres">
      <dgm:prSet presAssocID="{135064BD-A5B8-433E-BEBD-4AF6AEED2C08}" presName="Accent3" presStyleCnt="0"/>
      <dgm:spPr/>
    </dgm:pt>
    <dgm:pt modelId="{7F788052-92A5-4F8D-9585-B1C029761CE9}" type="pres">
      <dgm:prSet presAssocID="{135064BD-A5B8-433E-BEBD-4AF6AEED2C08}" presName="Accent" presStyleLbl="node1" presStyleIdx="1" presStyleCnt="4"/>
      <dgm:spPr/>
    </dgm:pt>
    <dgm:pt modelId="{A52D3C22-C3F9-4643-9922-971032B118C4}" type="pres">
      <dgm:prSet presAssocID="{135064BD-A5B8-433E-BEBD-4AF6AEED2C08}" presName="ParentBackground3" presStyleCnt="0"/>
      <dgm:spPr/>
    </dgm:pt>
    <dgm:pt modelId="{A2794640-B6EB-4C0A-BF07-D8E05E7E22D3}" type="pres">
      <dgm:prSet presAssocID="{135064BD-A5B8-433E-BEBD-4AF6AEED2C08}" presName="ParentBackground" presStyleLbl="fgAcc1" presStyleIdx="1" presStyleCnt="4"/>
      <dgm:spPr/>
      <dgm:t>
        <a:bodyPr/>
        <a:lstStyle/>
        <a:p>
          <a:endParaRPr lang="en-US"/>
        </a:p>
      </dgm:t>
    </dgm:pt>
    <dgm:pt modelId="{DEA52ED2-16D1-4460-93F1-E6DD1EF4B1AD}" type="pres">
      <dgm:prSet presAssocID="{135064BD-A5B8-433E-BEBD-4AF6AEED2C0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8C9A86-E8B2-4AF0-98A8-A3F4EA97973C}" type="pres">
      <dgm:prSet presAssocID="{7807015E-4AED-4061-ACF3-DDF5A4914C75}" presName="Accent2" presStyleCnt="0"/>
      <dgm:spPr/>
    </dgm:pt>
    <dgm:pt modelId="{CE105FA6-EB76-4CD5-AD89-38A83D3E3014}" type="pres">
      <dgm:prSet presAssocID="{7807015E-4AED-4061-ACF3-DDF5A4914C75}" presName="Accent" presStyleLbl="node1" presStyleIdx="2" presStyleCnt="4"/>
      <dgm:spPr/>
    </dgm:pt>
    <dgm:pt modelId="{4E871466-3F25-4025-AB51-CA84B9C66062}" type="pres">
      <dgm:prSet presAssocID="{7807015E-4AED-4061-ACF3-DDF5A4914C75}" presName="ParentBackground2" presStyleCnt="0"/>
      <dgm:spPr/>
    </dgm:pt>
    <dgm:pt modelId="{C2B9D15D-C1CF-45A7-A834-BE86BDBC139F}" type="pres">
      <dgm:prSet presAssocID="{7807015E-4AED-4061-ACF3-DDF5A4914C75}" presName="ParentBackground" presStyleLbl="fgAcc1" presStyleIdx="2" presStyleCnt="4"/>
      <dgm:spPr/>
      <dgm:t>
        <a:bodyPr/>
        <a:lstStyle/>
        <a:p>
          <a:endParaRPr lang="en-US"/>
        </a:p>
      </dgm:t>
    </dgm:pt>
    <dgm:pt modelId="{5681E504-70FA-4B4C-BA7E-21D736C0D0B4}" type="pres">
      <dgm:prSet presAssocID="{7807015E-4AED-4061-ACF3-DDF5A4914C75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D70D0-65F5-44F4-9CED-2F01D08EABF2}" type="pres">
      <dgm:prSet presAssocID="{8257916D-9964-4A3B-BA0C-6C43A3CBC7B0}" presName="Accent1" presStyleCnt="0"/>
      <dgm:spPr/>
    </dgm:pt>
    <dgm:pt modelId="{B6B5ECAF-D0C6-43F7-AE5A-F5293E141A93}" type="pres">
      <dgm:prSet presAssocID="{8257916D-9964-4A3B-BA0C-6C43A3CBC7B0}" presName="Accent" presStyleLbl="node1" presStyleIdx="3" presStyleCnt="4"/>
      <dgm:spPr/>
    </dgm:pt>
    <dgm:pt modelId="{347C9ACF-79B7-4EEA-9AE3-0ED89D31BF25}" type="pres">
      <dgm:prSet presAssocID="{8257916D-9964-4A3B-BA0C-6C43A3CBC7B0}" presName="ParentBackground1" presStyleCnt="0"/>
      <dgm:spPr/>
    </dgm:pt>
    <dgm:pt modelId="{0D493F64-E6F6-4954-B28A-8C88A5A6737E}" type="pres">
      <dgm:prSet presAssocID="{8257916D-9964-4A3B-BA0C-6C43A3CBC7B0}" presName="ParentBackground" presStyleLbl="fgAcc1" presStyleIdx="3" presStyleCnt="4" custLinFactNeighborX="2472"/>
      <dgm:spPr/>
      <dgm:t>
        <a:bodyPr/>
        <a:lstStyle/>
        <a:p>
          <a:endParaRPr lang="en-US"/>
        </a:p>
      </dgm:t>
    </dgm:pt>
    <dgm:pt modelId="{36FB0ACD-51D8-49E7-A55A-25757C2620D5}" type="pres">
      <dgm:prSet presAssocID="{8257916D-9964-4A3B-BA0C-6C43A3CBC7B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13C251-2BAD-4C9A-9B43-20DC840D677A}" type="presOf" srcId="{14E8C49A-C9B0-4BBF-A985-09FC5B7D1522}" destId="{DF684649-D515-4A78-ABB1-1B1174AAFB7B}" srcOrd="0" destOrd="0" presId="urn:microsoft.com/office/officeart/2011/layout/CircleProcess"/>
    <dgm:cxn modelId="{BDE13FB7-3D6C-4A25-803C-0DFD8E209BBD}" type="presOf" srcId="{7807015E-4AED-4061-ACF3-DDF5A4914C75}" destId="{C2B9D15D-C1CF-45A7-A834-BE86BDBC139F}" srcOrd="0" destOrd="0" presId="urn:microsoft.com/office/officeart/2011/layout/CircleProcess"/>
    <dgm:cxn modelId="{7A48B3C6-5687-4E66-8668-EF0494159E73}" type="presOf" srcId="{135064BD-A5B8-433E-BEBD-4AF6AEED2C08}" destId="{A2794640-B6EB-4C0A-BF07-D8E05E7E22D3}" srcOrd="0" destOrd="0" presId="urn:microsoft.com/office/officeart/2011/layout/CircleProcess"/>
    <dgm:cxn modelId="{FDFEDA50-A09C-48DE-9760-815B4BE9DAF3}" type="presOf" srcId="{E6DF2B3C-D453-483E-B6CA-DF6E2AC9AAFB}" destId="{55B2E8EF-F37D-43E4-A683-8EBF9958AC02}" srcOrd="1" destOrd="0" presId="urn:microsoft.com/office/officeart/2011/layout/CircleProcess"/>
    <dgm:cxn modelId="{FACA7D7A-69A2-449D-88EA-C1B6668F0AF6}" type="presOf" srcId="{E6DF2B3C-D453-483E-B6CA-DF6E2AC9AAFB}" destId="{B2DFAF8F-7178-45DF-B522-0D724492AA1A}" srcOrd="0" destOrd="0" presId="urn:microsoft.com/office/officeart/2011/layout/CircleProcess"/>
    <dgm:cxn modelId="{727C4940-656E-4CDE-B97C-4E71C8055632}" type="presOf" srcId="{135064BD-A5B8-433E-BEBD-4AF6AEED2C08}" destId="{DEA52ED2-16D1-4460-93F1-E6DD1EF4B1AD}" srcOrd="1" destOrd="0" presId="urn:microsoft.com/office/officeart/2011/layout/CircleProcess"/>
    <dgm:cxn modelId="{4A61B2C0-FDE7-4EAD-921C-59ACADA8C7B7}" type="presOf" srcId="{7807015E-4AED-4061-ACF3-DDF5A4914C75}" destId="{5681E504-70FA-4B4C-BA7E-21D736C0D0B4}" srcOrd="1" destOrd="0" presId="urn:microsoft.com/office/officeart/2011/layout/CircleProcess"/>
    <dgm:cxn modelId="{80C31263-D2D9-4ED6-864D-D78FAE3ED642}" type="presOf" srcId="{8257916D-9964-4A3B-BA0C-6C43A3CBC7B0}" destId="{0D493F64-E6F6-4954-B28A-8C88A5A6737E}" srcOrd="0" destOrd="0" presId="urn:microsoft.com/office/officeart/2011/layout/CircleProcess"/>
    <dgm:cxn modelId="{8B1DC5B2-6DB1-4515-9001-42454C607513}" srcId="{14E8C49A-C9B0-4BBF-A985-09FC5B7D1522}" destId="{E6DF2B3C-D453-483E-B6CA-DF6E2AC9AAFB}" srcOrd="3" destOrd="0" parTransId="{511368F7-9C37-404B-B74E-A444503D7C9C}" sibTransId="{C7F980F4-DD75-41B6-B199-DFCB2CAD411D}"/>
    <dgm:cxn modelId="{8AADDAEF-5B9E-48A1-A428-56E0E67947F5}" srcId="{14E8C49A-C9B0-4BBF-A985-09FC5B7D1522}" destId="{135064BD-A5B8-433E-BEBD-4AF6AEED2C08}" srcOrd="2" destOrd="0" parTransId="{67D813F0-1A8B-42AC-9453-9158424246DE}" sibTransId="{AF11DB2A-F438-4858-93A1-171961C32146}"/>
    <dgm:cxn modelId="{65451AC2-00A0-4A03-8199-34A3866B67F2}" type="presOf" srcId="{8257916D-9964-4A3B-BA0C-6C43A3CBC7B0}" destId="{36FB0ACD-51D8-49E7-A55A-25757C2620D5}" srcOrd="1" destOrd="0" presId="urn:microsoft.com/office/officeart/2011/layout/CircleProcess"/>
    <dgm:cxn modelId="{1C5018FC-7441-4DBB-931F-9B968BC05311}" srcId="{14E8C49A-C9B0-4BBF-A985-09FC5B7D1522}" destId="{7807015E-4AED-4061-ACF3-DDF5A4914C75}" srcOrd="1" destOrd="0" parTransId="{B1544382-7555-4F8E-B758-127A115CFF50}" sibTransId="{AA285A73-A37A-4B7D-8787-594EE21B4C86}"/>
    <dgm:cxn modelId="{74781B9D-6137-493A-BF79-DB4E0A5E671B}" srcId="{14E8C49A-C9B0-4BBF-A985-09FC5B7D1522}" destId="{8257916D-9964-4A3B-BA0C-6C43A3CBC7B0}" srcOrd="0" destOrd="0" parTransId="{E4CCBF61-02B8-49A0-A51D-9865C0CC9C67}" sibTransId="{5E452F5F-3A1E-42F7-90B8-7F19988DB1CD}"/>
    <dgm:cxn modelId="{4A0E9A95-129D-44FA-9633-AF680CAE3AF5}" type="presParOf" srcId="{DF684649-D515-4A78-ABB1-1B1174AAFB7B}" destId="{BF720DCB-5A97-4E1B-8614-32C84F47941F}" srcOrd="0" destOrd="0" presId="urn:microsoft.com/office/officeart/2011/layout/CircleProcess"/>
    <dgm:cxn modelId="{9A13E370-9D6C-4515-87CB-F80D3430828B}" type="presParOf" srcId="{BF720DCB-5A97-4E1B-8614-32C84F47941F}" destId="{ED8D1616-4A04-42B1-897E-92D5A68778D4}" srcOrd="0" destOrd="0" presId="urn:microsoft.com/office/officeart/2011/layout/CircleProcess"/>
    <dgm:cxn modelId="{BA90361E-0C49-40D4-83E5-7AD0048684F1}" type="presParOf" srcId="{DF684649-D515-4A78-ABB1-1B1174AAFB7B}" destId="{47EE262B-A1B2-43F4-A867-CC87044518F8}" srcOrd="1" destOrd="0" presId="urn:microsoft.com/office/officeart/2011/layout/CircleProcess"/>
    <dgm:cxn modelId="{B9D9CD4F-E0D5-4479-A836-C87376CC18B5}" type="presParOf" srcId="{47EE262B-A1B2-43F4-A867-CC87044518F8}" destId="{B2DFAF8F-7178-45DF-B522-0D724492AA1A}" srcOrd="0" destOrd="0" presId="urn:microsoft.com/office/officeart/2011/layout/CircleProcess"/>
    <dgm:cxn modelId="{B2C2CAF2-DE76-4F47-8F85-770B8496B08F}" type="presParOf" srcId="{DF684649-D515-4A78-ABB1-1B1174AAFB7B}" destId="{55B2E8EF-F37D-43E4-A683-8EBF9958AC02}" srcOrd="2" destOrd="0" presId="urn:microsoft.com/office/officeart/2011/layout/CircleProcess"/>
    <dgm:cxn modelId="{00DC2D2F-411F-4CE9-9448-02F3F97DB7F4}" type="presParOf" srcId="{DF684649-D515-4A78-ABB1-1B1174AAFB7B}" destId="{F8DBB680-BC19-4CA7-AF2C-78A65C170CB0}" srcOrd="3" destOrd="0" presId="urn:microsoft.com/office/officeart/2011/layout/CircleProcess"/>
    <dgm:cxn modelId="{0ABC2A68-51BB-4A40-A79C-D30C5427B1E6}" type="presParOf" srcId="{F8DBB680-BC19-4CA7-AF2C-78A65C170CB0}" destId="{7F788052-92A5-4F8D-9585-B1C029761CE9}" srcOrd="0" destOrd="0" presId="urn:microsoft.com/office/officeart/2011/layout/CircleProcess"/>
    <dgm:cxn modelId="{2C1340B8-89DB-4B83-B0D6-020CF76BFA3D}" type="presParOf" srcId="{DF684649-D515-4A78-ABB1-1B1174AAFB7B}" destId="{A52D3C22-C3F9-4643-9922-971032B118C4}" srcOrd="4" destOrd="0" presId="urn:microsoft.com/office/officeart/2011/layout/CircleProcess"/>
    <dgm:cxn modelId="{46BCAEF3-6420-419D-98FE-3A19E960CD8E}" type="presParOf" srcId="{A52D3C22-C3F9-4643-9922-971032B118C4}" destId="{A2794640-B6EB-4C0A-BF07-D8E05E7E22D3}" srcOrd="0" destOrd="0" presId="urn:microsoft.com/office/officeart/2011/layout/CircleProcess"/>
    <dgm:cxn modelId="{8B1F585B-480D-4E78-8B2A-8CD49A00C2D2}" type="presParOf" srcId="{DF684649-D515-4A78-ABB1-1B1174AAFB7B}" destId="{DEA52ED2-16D1-4460-93F1-E6DD1EF4B1AD}" srcOrd="5" destOrd="0" presId="urn:microsoft.com/office/officeart/2011/layout/CircleProcess"/>
    <dgm:cxn modelId="{EE8700ED-4AC1-4471-94AB-825BB68BF379}" type="presParOf" srcId="{DF684649-D515-4A78-ABB1-1B1174AAFB7B}" destId="{DC8C9A86-E8B2-4AF0-98A8-A3F4EA97973C}" srcOrd="6" destOrd="0" presId="urn:microsoft.com/office/officeart/2011/layout/CircleProcess"/>
    <dgm:cxn modelId="{E86270D5-FF05-4CAE-A67F-D973891ECBC5}" type="presParOf" srcId="{DC8C9A86-E8B2-4AF0-98A8-A3F4EA97973C}" destId="{CE105FA6-EB76-4CD5-AD89-38A83D3E3014}" srcOrd="0" destOrd="0" presId="urn:microsoft.com/office/officeart/2011/layout/CircleProcess"/>
    <dgm:cxn modelId="{792C5AE8-07F3-4400-A98F-111FDCBA68F5}" type="presParOf" srcId="{DF684649-D515-4A78-ABB1-1B1174AAFB7B}" destId="{4E871466-3F25-4025-AB51-CA84B9C66062}" srcOrd="7" destOrd="0" presId="urn:microsoft.com/office/officeart/2011/layout/CircleProcess"/>
    <dgm:cxn modelId="{38A959C6-029E-492A-80B8-77DC9AEED578}" type="presParOf" srcId="{4E871466-3F25-4025-AB51-CA84B9C66062}" destId="{C2B9D15D-C1CF-45A7-A834-BE86BDBC139F}" srcOrd="0" destOrd="0" presId="urn:microsoft.com/office/officeart/2011/layout/CircleProcess"/>
    <dgm:cxn modelId="{1A184420-682E-4E4B-8C94-5E7FD5AE5623}" type="presParOf" srcId="{DF684649-D515-4A78-ABB1-1B1174AAFB7B}" destId="{5681E504-70FA-4B4C-BA7E-21D736C0D0B4}" srcOrd="8" destOrd="0" presId="urn:microsoft.com/office/officeart/2011/layout/CircleProcess"/>
    <dgm:cxn modelId="{C42F8C45-5E0E-4CC4-87B0-CA608A209EA5}" type="presParOf" srcId="{DF684649-D515-4A78-ABB1-1B1174AAFB7B}" destId="{598D70D0-65F5-44F4-9CED-2F01D08EABF2}" srcOrd="9" destOrd="0" presId="urn:microsoft.com/office/officeart/2011/layout/CircleProcess"/>
    <dgm:cxn modelId="{C4B03ADE-FC0B-4981-A545-14EE3E78200C}" type="presParOf" srcId="{598D70D0-65F5-44F4-9CED-2F01D08EABF2}" destId="{B6B5ECAF-D0C6-43F7-AE5A-F5293E141A93}" srcOrd="0" destOrd="0" presId="urn:microsoft.com/office/officeart/2011/layout/CircleProcess"/>
    <dgm:cxn modelId="{E1E3799C-1650-4F32-8E95-03F60CCE4890}" type="presParOf" srcId="{DF684649-D515-4A78-ABB1-1B1174AAFB7B}" destId="{347C9ACF-79B7-4EEA-9AE3-0ED89D31BF25}" srcOrd="10" destOrd="0" presId="urn:microsoft.com/office/officeart/2011/layout/CircleProcess"/>
    <dgm:cxn modelId="{557A49CB-8A1E-49FE-AD5F-478D041D32F6}" type="presParOf" srcId="{347C9ACF-79B7-4EEA-9AE3-0ED89D31BF25}" destId="{0D493F64-E6F6-4954-B28A-8C88A5A6737E}" srcOrd="0" destOrd="0" presId="urn:microsoft.com/office/officeart/2011/layout/CircleProcess"/>
    <dgm:cxn modelId="{1D92FDD8-D215-4BA1-97FA-AFC0418D4D93}" type="presParOf" srcId="{DF684649-D515-4A78-ABB1-1B1174AAFB7B}" destId="{36FB0ACD-51D8-49E7-A55A-25757C2620D5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D1616-4A04-42B1-897E-92D5A68778D4}">
      <dsp:nvSpPr>
        <dsp:cNvPr id="0" name=""/>
        <dsp:cNvSpPr/>
      </dsp:nvSpPr>
      <dsp:spPr>
        <a:xfrm>
          <a:off x="7192699" y="1044975"/>
          <a:ext cx="2152616" cy="21527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DFAF8F-7178-45DF-B522-0D724492AA1A}">
      <dsp:nvSpPr>
        <dsp:cNvPr id="0" name=""/>
        <dsp:cNvSpPr/>
      </dsp:nvSpPr>
      <dsp:spPr>
        <a:xfrm>
          <a:off x="7264699" y="1116745"/>
          <a:ext cx="2009539" cy="20091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Parents and wider community</a:t>
          </a:r>
          <a:endParaRPr lang="en-US" sz="2200" kern="1200" dirty="0"/>
        </a:p>
      </dsp:txBody>
      <dsp:txXfrm>
        <a:off x="7551776" y="1403825"/>
        <a:ext cx="1435385" cy="1435024"/>
      </dsp:txXfrm>
    </dsp:sp>
    <dsp:sp modelId="{7F788052-92A5-4F8D-9585-B1C029761CE9}">
      <dsp:nvSpPr>
        <dsp:cNvPr id="0" name=""/>
        <dsp:cNvSpPr/>
      </dsp:nvSpPr>
      <dsp:spPr>
        <a:xfrm rot="2700000">
          <a:off x="4958834" y="1044823"/>
          <a:ext cx="2152651" cy="21526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94640-B6EB-4C0A-BF07-D8E05E7E22D3}">
      <dsp:nvSpPr>
        <dsp:cNvPr id="0" name=""/>
        <dsp:cNvSpPr/>
      </dsp:nvSpPr>
      <dsp:spPr>
        <a:xfrm>
          <a:off x="5040083" y="1116745"/>
          <a:ext cx="2009539" cy="20091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School </a:t>
          </a:r>
          <a:endParaRPr lang="en-US" sz="2200" kern="1200" dirty="0"/>
        </a:p>
      </dsp:txBody>
      <dsp:txXfrm>
        <a:off x="5327160" y="1403825"/>
        <a:ext cx="1435385" cy="1435024"/>
      </dsp:txXfrm>
    </dsp:sp>
    <dsp:sp modelId="{CE105FA6-EB76-4CD5-AD89-38A83D3E3014}">
      <dsp:nvSpPr>
        <dsp:cNvPr id="0" name=""/>
        <dsp:cNvSpPr/>
      </dsp:nvSpPr>
      <dsp:spPr>
        <a:xfrm rot="2700000">
          <a:off x="2743449" y="1044823"/>
          <a:ext cx="2152651" cy="21526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B9D15D-C1CF-45A7-A834-BE86BDBC139F}">
      <dsp:nvSpPr>
        <dsp:cNvPr id="0" name=""/>
        <dsp:cNvSpPr/>
      </dsp:nvSpPr>
      <dsp:spPr>
        <a:xfrm>
          <a:off x="2815467" y="1116745"/>
          <a:ext cx="2009539" cy="20091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Classroom </a:t>
          </a:r>
          <a:endParaRPr lang="en-US" sz="2200" kern="1200" dirty="0"/>
        </a:p>
      </dsp:txBody>
      <dsp:txXfrm>
        <a:off x="3102544" y="1403825"/>
        <a:ext cx="1435385" cy="1435024"/>
      </dsp:txXfrm>
    </dsp:sp>
    <dsp:sp modelId="{B6B5ECAF-D0C6-43F7-AE5A-F5293E141A93}">
      <dsp:nvSpPr>
        <dsp:cNvPr id="0" name=""/>
        <dsp:cNvSpPr/>
      </dsp:nvSpPr>
      <dsp:spPr>
        <a:xfrm rot="2700000">
          <a:off x="518833" y="1044823"/>
          <a:ext cx="2152651" cy="21526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93F64-E6F6-4954-B28A-8C88A5A6737E}">
      <dsp:nvSpPr>
        <dsp:cNvPr id="0" name=""/>
        <dsp:cNvSpPr/>
      </dsp:nvSpPr>
      <dsp:spPr>
        <a:xfrm>
          <a:off x="640526" y="1116745"/>
          <a:ext cx="2009539" cy="20091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Individual student level </a:t>
          </a:r>
          <a:endParaRPr lang="en-US" sz="2200" kern="1200" dirty="0"/>
        </a:p>
      </dsp:txBody>
      <dsp:txXfrm>
        <a:off x="927603" y="1403825"/>
        <a:ext cx="1435385" cy="1435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2D609B72-EDAC-E04F-A63D-B7C16D9631F4}" type="datetimeFigureOut">
              <a:rPr lang="en-US" smtClean="0"/>
              <a:pPr/>
              <a:t>2/13/2015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0E0FD67D-C94E-D343-80AA-9E4538BC9F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611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FD4723E2-1138-4199-A1C0-36D2B448934D}" type="datetimeFigureOut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6BE46A78-C696-49E5-9EAB-937075984B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8720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the individual student level - Initiating and managing learning processes - Responding effectively to the learning needs of individual learners - Integrating formative and summative assessment At the classroom level - Teaching in multi-cultural classrooms - New cross-curricular emphases - Integrating students with special needs At the school level - Working and planning in teams - Evaluation and systematic improvement planning - ICT use in teaching and administration - Management and shared leadership At the level of parents and the wider community - Providing professional advice to parents - Building community partnerships for learning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6A78-C696-49E5-9EAB-937075984B7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9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6A78-C696-49E5-9EAB-937075984B70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6A78-C696-49E5-9EAB-937075984B7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14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6A78-C696-49E5-9EAB-937075984B70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6A78-C696-49E5-9EAB-937075984B70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79CD-7C0D-C445-AF28-4BB9D23EB51B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9787A-C529-9044-A693-7C7EDD762B11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ADDB2-D121-6448-9079-417060EBF84E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7E43-A797-3443-BF11-515F878E1B30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30877-E366-CF45-9F81-7596FE5D42C2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F794-2AFC-7445-BCDF-82B3A3481292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0B3B4-D8D0-FE45-A9CA-17EE98C85757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0D0BA-D542-C941-A912-18AC4320E683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45DF-B7CE-B741-8B9E-EC8C71E803EC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120F-37A5-7E42-9A88-5E0228DA8C6C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FABE6-7ECC-3A48-BF6F-FB1A7D0ECB02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3054DB8-4068-0940-BD8B-00101A735DDC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5000">
              <a:schemeClr val="bg1"/>
            </a:gs>
            <a:gs pos="79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020" y="1039660"/>
            <a:ext cx="10058400" cy="1855446"/>
          </a:xfrm>
        </p:spPr>
        <p:txBody>
          <a:bodyPr>
            <a:normAutofit/>
          </a:bodyPr>
          <a:lstStyle/>
          <a:p>
            <a:r>
              <a:rPr lang="en-US" sz="4800" dirty="0" smtClean="0"/>
              <a:t>Southeast Asia Regional Standards for Mathematics Teachers (SEARS-MT)</a:t>
            </a:r>
            <a:endParaRPr lang="en-US" sz="48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806" y="4359058"/>
            <a:ext cx="2810195" cy="118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6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774" y="1711523"/>
            <a:ext cx="11210795" cy="352839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3600" dirty="0"/>
              <a:t>SEAMEO’s role</a:t>
            </a:r>
            <a:r>
              <a:rPr lang="en-GB" sz="3600" dirty="0" smtClean="0"/>
              <a:t> uniquely </a:t>
            </a:r>
            <a:r>
              <a:rPr lang="en-GB" sz="3600" dirty="0"/>
              <a:t>represents the collective aspiration of the region to focus on quality education and human capital growth.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3600" dirty="0" smtClean="0"/>
              <a:t>SEAMEO RECSAM is a </a:t>
            </a:r>
            <a:r>
              <a:rPr lang="en-GB" sz="3600" dirty="0" smtClean="0"/>
              <a:t>Regional Centre for Education in Science and </a:t>
            </a:r>
            <a:r>
              <a:rPr lang="en-GB" sz="3600" dirty="0" smtClean="0"/>
              <a:t>Mathematics and mandated </a:t>
            </a:r>
            <a:r>
              <a:rPr lang="en-GB" sz="3600" dirty="0" smtClean="0"/>
              <a:t>to provide the needs of SEAMEO member countries in the development and enhancement of expertise in science and mathematics education. </a:t>
            </a:r>
          </a:p>
          <a:p>
            <a:pPr>
              <a:buNone/>
            </a:pPr>
            <a:endParaRPr lang="en-GB" sz="3200" dirty="0" smtClean="0"/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40948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The Southeast Asian Ministers of Education Organization (SEAMEO)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0256" y="291334"/>
            <a:ext cx="1174314" cy="61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4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37" y="440595"/>
            <a:ext cx="7139836" cy="22941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0" indent="0" algn="ctr">
              <a:buNone/>
            </a:pPr>
            <a:endParaRPr lang="en-GB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4000" dirty="0" smtClean="0"/>
              <a:t>SEARS-MT </a:t>
            </a:r>
            <a:r>
              <a:rPr lang="en-GB" sz="4000" dirty="0"/>
              <a:t>was conceptualised as part of SEAMEO RECSAM’s plans to improve the quality of mathematics teachers in the region.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70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567" y="2079320"/>
            <a:ext cx="11323529" cy="368548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sz="3600" dirty="0" smtClean="0">
                <a:solidFill>
                  <a:schemeClr val="tx1"/>
                </a:solidFill>
              </a:rPr>
              <a:t>Despite </a:t>
            </a:r>
            <a:r>
              <a:rPr lang="en-GB" sz="3600" dirty="0" smtClean="0">
                <a:solidFill>
                  <a:schemeClr val="tx1"/>
                </a:solidFill>
              </a:rPr>
              <a:t>the diversity of cultural and economic growth, there </a:t>
            </a:r>
            <a:r>
              <a:rPr lang="en-GB" sz="3600" dirty="0">
                <a:solidFill>
                  <a:schemeClr val="tx1"/>
                </a:solidFill>
              </a:rPr>
              <a:t>is a need to </a:t>
            </a:r>
            <a:r>
              <a:rPr lang="en-GB" sz="3600" dirty="0" smtClean="0">
                <a:solidFill>
                  <a:schemeClr val="tx1"/>
                </a:solidFill>
              </a:rPr>
              <a:t>establish regional standards for mathematics teachers: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GB" sz="3600" dirty="0" smtClean="0">
                <a:solidFill>
                  <a:srgbClr val="7030A0"/>
                </a:solidFill>
              </a:rPr>
              <a:t>that serve as a benchmark </a:t>
            </a:r>
            <a:r>
              <a:rPr lang="en-GB" sz="3600" dirty="0">
                <a:solidFill>
                  <a:srgbClr val="7030A0"/>
                </a:solidFill>
              </a:rPr>
              <a:t>for monitoring improvement in teacher </a:t>
            </a:r>
            <a:r>
              <a:rPr lang="en-GB" sz="3600" dirty="0" smtClean="0">
                <a:solidFill>
                  <a:srgbClr val="7030A0"/>
                </a:solidFill>
              </a:rPr>
              <a:t>quality, and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GB" sz="3600" dirty="0" smtClean="0">
                <a:solidFill>
                  <a:srgbClr val="7030A0"/>
                </a:solidFill>
              </a:rPr>
              <a:t>that, thus far, do </a:t>
            </a:r>
            <a:r>
              <a:rPr lang="en-GB" sz="3600" dirty="0">
                <a:solidFill>
                  <a:srgbClr val="7030A0"/>
                </a:solidFill>
              </a:rPr>
              <a:t>not exist for the SEAMEO region</a:t>
            </a:r>
            <a:r>
              <a:rPr lang="en-GB" sz="3600" dirty="0"/>
              <a:t>.</a:t>
            </a:r>
            <a:endParaRPr lang="en-US" sz="3600" dirty="0"/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86604"/>
            <a:ext cx="9326880" cy="915896"/>
          </a:xfrm>
        </p:spPr>
        <p:txBody>
          <a:bodyPr/>
          <a:lstStyle/>
          <a:p>
            <a:r>
              <a:rPr lang="en-US" b="1" dirty="0" smtClean="0"/>
              <a:t>Rationale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695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4400" dirty="0"/>
              <a:t>T</a:t>
            </a:r>
            <a:r>
              <a:rPr lang="en-GB" sz="4400" dirty="0" smtClean="0"/>
              <a:t>o </a:t>
            </a:r>
            <a:r>
              <a:rPr lang="en-GB" sz="4400" dirty="0"/>
              <a:t>document a set of standards that </a:t>
            </a:r>
            <a:r>
              <a:rPr lang="en-GB" sz="4400" dirty="0" smtClean="0"/>
              <a:t>describe </a:t>
            </a:r>
            <a:r>
              <a:rPr lang="en-GB" sz="4400" dirty="0"/>
              <a:t>the qualities that a</a:t>
            </a:r>
            <a:r>
              <a:rPr lang="en-GB" sz="4400" dirty="0" smtClean="0"/>
              <a:t> 21</a:t>
            </a:r>
            <a:r>
              <a:rPr lang="en-GB" sz="4400" baseline="30000" dirty="0" smtClean="0"/>
              <a:t>st</a:t>
            </a:r>
            <a:r>
              <a:rPr lang="en-GB" sz="4400" dirty="0" smtClean="0"/>
              <a:t> century mathematics </a:t>
            </a:r>
            <a:r>
              <a:rPr lang="en-GB" sz="4400" dirty="0"/>
              <a:t>teacher in the SEAMEO region should </a:t>
            </a:r>
            <a:r>
              <a:rPr lang="en-GB" sz="4400" dirty="0" smtClean="0"/>
              <a:t>attain. </a:t>
            </a:r>
            <a:endParaRPr lang="en-US" sz="4400" dirty="0"/>
          </a:p>
          <a:p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Goal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77467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411" y="1189973"/>
            <a:ext cx="10566956" cy="4115450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GB" sz="3200" dirty="0"/>
              <a:t>As a guide to provide benchmarks or aspirational goals for relevant educational agencies in formulating policies to improve the quality of teacher development programmes that prepare and equip pre-service and in-service mathematics </a:t>
            </a:r>
            <a:r>
              <a:rPr lang="en-GB" sz="3200" dirty="0" smtClean="0"/>
              <a:t>teachers; </a:t>
            </a:r>
            <a:endParaRPr lang="en-US" sz="32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GB" sz="3200" dirty="0"/>
              <a:t>As a guide in structuring teacher education programmes in both pre-service and in-service teacher </a:t>
            </a:r>
            <a:r>
              <a:rPr lang="en-GB" sz="3200" dirty="0" smtClean="0"/>
              <a:t>preparation; and</a:t>
            </a:r>
            <a:endParaRPr lang="en-US" sz="32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GB" sz="3200" dirty="0"/>
              <a:t>As a guide for teacher development at the personal level. Teachers can use this document as a roadmap to guide their own personal professional development as</a:t>
            </a:r>
            <a:r>
              <a:rPr lang="en-GB" sz="3200" dirty="0" smtClean="0"/>
              <a:t> mathematics teachers.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510" y="249024"/>
            <a:ext cx="2517731" cy="815687"/>
          </a:xfrm>
        </p:spPr>
        <p:txBody>
          <a:bodyPr/>
          <a:lstStyle/>
          <a:p>
            <a:r>
              <a:rPr lang="en-US" b="1" dirty="0" smtClean="0"/>
              <a:t>Purpose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537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800" dirty="0" smtClean="0"/>
              <a:t>Collaborative inquiry approach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800" dirty="0" smtClean="0"/>
              <a:t> Two consultative workshops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4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5751"/>
            <a:ext cx="10058400" cy="1200150"/>
          </a:xfrm>
        </p:spPr>
        <p:txBody>
          <a:bodyPr>
            <a:no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1</a:t>
            </a:r>
            <a:r>
              <a:rPr lang="en-US" sz="4000" baseline="30000" dirty="0" smtClean="0"/>
              <a:t>st</a:t>
            </a:r>
            <a:r>
              <a:rPr lang="en-US" sz="4000" dirty="0" smtClean="0"/>
              <a:t> workshop (12 – 14 May 2013) SEAMEO RECSAM, Penang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sz="quarter" idx="13"/>
          </p:nvPr>
        </p:nvSpPr>
        <p:spPr>
          <a:xfrm>
            <a:off x="940115" y="1803294"/>
            <a:ext cx="3731898" cy="426889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329238" y="1803294"/>
            <a:ext cx="5826442" cy="406580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026" name="Picture 2" descr="\\SRSVGEN-STOR\Staff\2013_Photos\SEARS-MT Workshop (12-14 Mac 2013)\DSC_42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t="21005" r="7623" b="20051"/>
          <a:stretch/>
        </p:blipFill>
        <p:spPr bwMode="auto">
          <a:xfrm>
            <a:off x="977030" y="1427968"/>
            <a:ext cx="10208712" cy="465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5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5751"/>
            <a:ext cx="10058400" cy="1200150"/>
          </a:xfrm>
        </p:spPr>
        <p:txBody>
          <a:bodyPr>
            <a:no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1</a:t>
            </a:r>
            <a:r>
              <a:rPr lang="en-US" sz="4000" baseline="30000" dirty="0" smtClean="0"/>
              <a:t>st</a:t>
            </a:r>
            <a:r>
              <a:rPr lang="en-US" sz="4000" dirty="0" smtClean="0"/>
              <a:t> workshop (12 – 14 May 2013) SEAMEO RECSAM, Penang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sz="quarter" idx="13"/>
          </p:nvPr>
        </p:nvSpPr>
        <p:spPr>
          <a:xfrm>
            <a:off x="774100" y="1158002"/>
            <a:ext cx="4233134" cy="5420835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b="1" i="1" cap="none" dirty="0" smtClean="0">
                <a:solidFill>
                  <a:schemeClr val="tx1"/>
                </a:solidFill>
              </a:rPr>
              <a:t>Personnel Involved</a:t>
            </a: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cap="none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Dr. </a:t>
            </a:r>
            <a:r>
              <a:rPr lang="en-US" dirty="0" err="1">
                <a:solidFill>
                  <a:schemeClr val="tx1"/>
                </a:solidFill>
              </a:rPr>
              <a:t>Supattra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Pativisan</a:t>
            </a:r>
            <a:r>
              <a:rPr lang="en-US" dirty="0" smtClean="0">
                <a:solidFill>
                  <a:schemeClr val="tx1"/>
                </a:solidFill>
              </a:rPr>
              <a:t>, Thailand</a:t>
            </a:r>
            <a:endParaRPr lang="en-US" dirty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Assoc</a:t>
            </a:r>
            <a:r>
              <a:rPr lang="en-US" dirty="0" smtClean="0">
                <a:solidFill>
                  <a:schemeClr val="tx1"/>
                </a:solidFill>
              </a:rPr>
              <a:t>. Prof</a:t>
            </a:r>
            <a:r>
              <a:rPr lang="en-US" dirty="0">
                <a:solidFill>
                  <a:schemeClr val="tx1"/>
                </a:solidFill>
              </a:rPr>
              <a:t>. Allan L. </a:t>
            </a:r>
            <a:r>
              <a:rPr lang="en-US" dirty="0" smtClean="0">
                <a:solidFill>
                  <a:schemeClr val="tx1"/>
                </a:solidFill>
              </a:rPr>
              <a:t>White</a:t>
            </a:r>
            <a:r>
              <a:rPr lang="en-US" dirty="0">
                <a:solidFill>
                  <a:schemeClr val="tx1"/>
                </a:solidFill>
              </a:rPr>
              <a:t>, </a:t>
            </a:r>
            <a:r>
              <a:rPr lang="en-US" dirty="0" smtClean="0">
                <a:solidFill>
                  <a:schemeClr val="tx1"/>
                </a:solidFill>
              </a:rPr>
              <a:t>Australia</a:t>
            </a:r>
            <a:endParaRPr lang="en-US" dirty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Prof. Mohan </a:t>
            </a:r>
            <a:r>
              <a:rPr lang="en-US" dirty="0" err="1">
                <a:solidFill>
                  <a:schemeClr val="tx1"/>
                </a:solidFill>
              </a:rPr>
              <a:t>Chinnappan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–Australia</a:t>
            </a:r>
            <a:endParaRPr lang="en-US" dirty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Prof. Takuya </a:t>
            </a:r>
            <a:r>
              <a:rPr lang="en-US" dirty="0" smtClean="0">
                <a:solidFill>
                  <a:schemeClr val="tx1"/>
                </a:solidFill>
              </a:rPr>
              <a:t>Baba, Japan</a:t>
            </a:r>
            <a:endParaRPr lang="en-US" dirty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Prof. </a:t>
            </a:r>
            <a:r>
              <a:rPr lang="en-US" dirty="0" err="1">
                <a:solidFill>
                  <a:schemeClr val="tx1"/>
                </a:solidFill>
              </a:rPr>
              <a:t>Madya</a:t>
            </a:r>
            <a:r>
              <a:rPr lang="en-US" dirty="0">
                <a:solidFill>
                  <a:schemeClr val="tx1"/>
                </a:solidFill>
              </a:rPr>
              <a:t> Dr. Noor Shah bin </a:t>
            </a:r>
            <a:r>
              <a:rPr lang="en-US" dirty="0" err="1" smtClean="0">
                <a:solidFill>
                  <a:schemeClr val="tx1"/>
                </a:solidFill>
              </a:rPr>
              <a:t>Saad</a:t>
            </a:r>
            <a:r>
              <a:rPr lang="en-US" dirty="0" smtClean="0">
                <a:solidFill>
                  <a:schemeClr val="tx1"/>
                </a:solidFill>
              </a:rPr>
              <a:t>, Malaysia</a:t>
            </a:r>
            <a:endParaRPr lang="en-US" dirty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Mr. Muhammad bin </a:t>
            </a:r>
            <a:r>
              <a:rPr lang="en-US" dirty="0" smtClean="0">
                <a:solidFill>
                  <a:schemeClr val="tx1"/>
                </a:solidFill>
              </a:rPr>
              <a:t>Ibrahim, Malaysia</a:t>
            </a:r>
            <a:endParaRPr lang="en-US" dirty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Mr. Tan Khan </a:t>
            </a:r>
            <a:r>
              <a:rPr lang="en-US" dirty="0" err="1" smtClean="0">
                <a:solidFill>
                  <a:schemeClr val="tx1"/>
                </a:solidFill>
              </a:rPr>
              <a:t>Aun</a:t>
            </a:r>
            <a:r>
              <a:rPr lang="en-US" dirty="0" smtClean="0">
                <a:solidFill>
                  <a:schemeClr val="tx1"/>
                </a:solidFill>
              </a:rPr>
              <a:t>, Malaysia</a:t>
            </a:r>
            <a:endParaRPr lang="en-US" dirty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Dr. Ida </a:t>
            </a:r>
            <a:r>
              <a:rPr lang="en-US" dirty="0" err="1" smtClean="0">
                <a:solidFill>
                  <a:schemeClr val="tx1"/>
                </a:solidFill>
              </a:rPr>
              <a:t>Karnasih</a:t>
            </a:r>
            <a:r>
              <a:rPr lang="en-US" dirty="0" smtClean="0">
                <a:solidFill>
                  <a:schemeClr val="tx1"/>
                </a:solidFill>
              </a:rPr>
              <a:t>, Indonesia</a:t>
            </a: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cap="none" dirty="0" smtClean="0">
                <a:solidFill>
                  <a:schemeClr val="tx1"/>
                </a:solidFill>
              </a:rPr>
              <a:t>RECSAM academic staffs</a:t>
            </a: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329238" y="1241946"/>
            <a:ext cx="6175825" cy="5227093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3 presentations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(a) </a:t>
            </a:r>
            <a:r>
              <a:rPr lang="en-GB" dirty="0">
                <a:solidFill>
                  <a:schemeClr val="tx1"/>
                </a:solidFill>
              </a:rPr>
              <a:t>Benchmarking Quality: Are Teachers a Precious Asset or a Big Problem</a:t>
            </a:r>
            <a:r>
              <a:rPr lang="en-GB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(b) </a:t>
            </a:r>
            <a:r>
              <a:rPr lang="en-GB" dirty="0">
                <a:solidFill>
                  <a:schemeClr val="tx1"/>
                </a:solidFill>
              </a:rPr>
              <a:t>Professional Competence and Professional Community in Mathematics </a:t>
            </a:r>
            <a:r>
              <a:rPr lang="en-GB" dirty="0" smtClean="0">
                <a:solidFill>
                  <a:schemeClr val="tx1"/>
                </a:solidFill>
              </a:rPr>
              <a:t>Education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(c) </a:t>
            </a:r>
            <a:r>
              <a:rPr lang="en-GB" dirty="0">
                <a:solidFill>
                  <a:schemeClr val="tx1"/>
                </a:solidFill>
              </a:rPr>
              <a:t>Understanding and Teaching Mathematics in Southeast Asian Classrooms: Challenges and Opportunities for Practice and Professional </a:t>
            </a:r>
            <a:r>
              <a:rPr lang="en-GB" dirty="0" smtClean="0">
                <a:solidFill>
                  <a:schemeClr val="tx1"/>
                </a:solidFill>
              </a:rPr>
              <a:t>Development</a:t>
            </a:r>
          </a:p>
          <a:p>
            <a:r>
              <a:rPr lang="en-GB" b="1" dirty="0" smtClean="0">
                <a:solidFill>
                  <a:schemeClr val="tx1"/>
                </a:solidFill>
              </a:rPr>
              <a:t>Forum</a:t>
            </a:r>
            <a:r>
              <a:rPr lang="en-GB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GB" dirty="0">
                <a:solidFill>
                  <a:schemeClr val="tx1"/>
                </a:solidFill>
              </a:rPr>
              <a:t>Raising Teacher Quality through the Southeast Asian Mathematics Teachers Standards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0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7786" y="1560650"/>
            <a:ext cx="11786991" cy="345069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References:</a:t>
            </a:r>
          </a:p>
          <a:p>
            <a:r>
              <a:rPr lang="en-GB" sz="3200" dirty="0" smtClean="0">
                <a:solidFill>
                  <a:schemeClr val="tx1"/>
                </a:solidFill>
              </a:rPr>
              <a:t>(1) The </a:t>
            </a:r>
            <a:r>
              <a:rPr lang="en-GB" sz="3200" dirty="0">
                <a:solidFill>
                  <a:schemeClr val="tx1"/>
                </a:solidFill>
              </a:rPr>
              <a:t>Standards for Excellence in Teaching Mathematics in Australian Schools (Australian Association of Mathematics Teachers, 2006), </a:t>
            </a:r>
            <a:endParaRPr lang="en-GB" sz="3200" dirty="0" smtClean="0">
              <a:solidFill>
                <a:schemeClr val="tx1"/>
              </a:solidFill>
            </a:endParaRPr>
          </a:p>
          <a:p>
            <a:r>
              <a:rPr lang="en-GB" sz="3200" dirty="0" smtClean="0">
                <a:solidFill>
                  <a:schemeClr val="tx1"/>
                </a:solidFill>
              </a:rPr>
              <a:t>(2) Professional </a:t>
            </a:r>
            <a:r>
              <a:rPr lang="en-GB" sz="3200" dirty="0">
                <a:solidFill>
                  <a:schemeClr val="tx1"/>
                </a:solidFill>
              </a:rPr>
              <a:t>Teaching Standards (NSW Institute of Teachers, 2005), </a:t>
            </a:r>
            <a:endParaRPr lang="en-GB" sz="3200" dirty="0" smtClean="0">
              <a:solidFill>
                <a:schemeClr val="tx1"/>
              </a:solidFill>
            </a:endParaRPr>
          </a:p>
          <a:p>
            <a:r>
              <a:rPr lang="en-GB" sz="3200" dirty="0" smtClean="0">
                <a:solidFill>
                  <a:schemeClr val="tx1"/>
                </a:solidFill>
              </a:rPr>
              <a:t>(3) The </a:t>
            </a:r>
            <a:r>
              <a:rPr lang="en-GB" sz="3200" dirty="0">
                <a:solidFill>
                  <a:schemeClr val="tx1"/>
                </a:solidFill>
              </a:rPr>
              <a:t>Malaysian Teachers Standards (Ministry of Education, </a:t>
            </a:r>
            <a:r>
              <a:rPr lang="en-GB" sz="3200" dirty="0" err="1">
                <a:solidFill>
                  <a:schemeClr val="tx1"/>
                </a:solidFill>
              </a:rPr>
              <a:t>n.d.</a:t>
            </a:r>
            <a:r>
              <a:rPr lang="en-GB" sz="3200" dirty="0">
                <a:solidFill>
                  <a:schemeClr val="tx1"/>
                </a:solidFill>
              </a:rPr>
              <a:t>) </a:t>
            </a:r>
            <a:endParaRPr lang="en-GB" sz="3200" dirty="0" smtClean="0">
              <a:solidFill>
                <a:schemeClr val="tx1"/>
              </a:solidFill>
            </a:endParaRPr>
          </a:p>
          <a:p>
            <a:r>
              <a:rPr lang="en-GB" sz="3200" dirty="0" smtClean="0">
                <a:solidFill>
                  <a:schemeClr val="tx1"/>
                </a:solidFill>
              </a:rPr>
              <a:t>(4) The </a:t>
            </a:r>
            <a:r>
              <a:rPr lang="en-GB" sz="3200" dirty="0">
                <a:solidFill>
                  <a:schemeClr val="tx1"/>
                </a:solidFill>
              </a:rPr>
              <a:t>Teaching Competency Standards in Southeast Asian Countries (SEAMEO INNOTECH, 2010). </a:t>
            </a:r>
            <a:endParaRPr lang="en-GB" sz="3200" dirty="0" smtClean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workshop (12 – 14 </a:t>
            </a:r>
            <a:r>
              <a:rPr lang="en-US" dirty="0" smtClean="0"/>
              <a:t>May </a:t>
            </a:r>
            <a:r>
              <a:rPr lang="en-US" dirty="0"/>
              <a:t>2013) SEAMEO RECSAM, Penang</a:t>
            </a:r>
          </a:p>
        </p:txBody>
      </p:sp>
    </p:spTree>
    <p:extLst>
      <p:ext uri="{BB962C8B-B14F-4D97-AF65-F5344CB8AC3E}">
        <p14:creationId xmlns:p14="http://schemas.microsoft.com/office/powerpoint/2010/main" val="129219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543" y="920672"/>
            <a:ext cx="5371985" cy="561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21451" y="6527242"/>
            <a:ext cx="1699121" cy="374656"/>
          </a:xfrm>
        </p:spPr>
        <p:txBody>
          <a:bodyPr/>
          <a:lstStyle/>
          <a:p>
            <a:fld id="{629637A9-119A-49DA-BD12-AAC58B377D8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34548" y="55308"/>
            <a:ext cx="11774396" cy="865363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Southeast Asia Regional Standards-Mathematics Teachers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86" y="920671"/>
            <a:ext cx="5419783" cy="56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8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99" y="201507"/>
            <a:ext cx="7603298" cy="616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3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4907" y="1726803"/>
            <a:ext cx="9877777" cy="3450696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Outcomes: 1</a:t>
            </a:r>
            <a:r>
              <a:rPr lang="en-US" sz="2800" baseline="30000" dirty="0" smtClean="0">
                <a:solidFill>
                  <a:schemeClr val="tx1"/>
                </a:solidFill>
              </a:rPr>
              <a:t>st</a:t>
            </a:r>
            <a:r>
              <a:rPr lang="en-US" sz="2800" dirty="0" smtClean="0">
                <a:solidFill>
                  <a:schemeClr val="tx1"/>
                </a:solidFill>
              </a:rPr>
              <a:t> Draft of SEARS-MT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workshop (12 – 14 </a:t>
            </a:r>
            <a:r>
              <a:rPr lang="en-US" dirty="0" smtClean="0"/>
              <a:t>May </a:t>
            </a:r>
            <a:r>
              <a:rPr lang="en-US" dirty="0"/>
              <a:t>2013) SEAMEO RECSAM, Penang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685922" y="2482499"/>
            <a:ext cx="9901242" cy="3718276"/>
            <a:chOff x="1685922" y="2482499"/>
            <a:chExt cx="9901242" cy="3718276"/>
          </a:xfrm>
        </p:grpSpPr>
        <p:sp>
          <p:nvSpPr>
            <p:cNvPr id="7" name="Oval 6"/>
            <p:cNvSpPr/>
            <p:nvPr/>
          </p:nvSpPr>
          <p:spPr>
            <a:xfrm>
              <a:off x="1685922" y="2482499"/>
              <a:ext cx="4100513" cy="371827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257425" y="3071679"/>
              <a:ext cx="2886075" cy="2617052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828925" y="3660858"/>
              <a:ext cx="1771652" cy="154830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300410" y="4017102"/>
              <a:ext cx="871538" cy="8221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endCxn id="15" idx="1"/>
            </p:cNvCxnSpPr>
            <p:nvPr/>
          </p:nvCxnSpPr>
          <p:spPr>
            <a:xfrm>
              <a:off x="5511452" y="3407777"/>
              <a:ext cx="130368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8" idx="6"/>
              <a:endCxn id="16" idx="1"/>
            </p:cNvCxnSpPr>
            <p:nvPr/>
          </p:nvCxnSpPr>
          <p:spPr>
            <a:xfrm>
              <a:off x="5143500" y="4380205"/>
              <a:ext cx="1671635" cy="23123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endCxn id="17" idx="1"/>
            </p:cNvCxnSpPr>
            <p:nvPr/>
          </p:nvCxnSpPr>
          <p:spPr>
            <a:xfrm>
              <a:off x="4446740" y="4839215"/>
              <a:ext cx="2354113" cy="6765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6815135" y="2798451"/>
              <a:ext cx="4772029" cy="121865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Dimensions: (1) Professional knowledge, </a:t>
              </a:r>
            </a:p>
            <a:p>
              <a:r>
                <a:rPr lang="en-US" dirty="0" smtClean="0">
                  <a:solidFill>
                    <a:schemeClr val="tx1"/>
                  </a:solidFill>
                </a:rPr>
                <a:t>(2) Professional teaching and learning process, </a:t>
              </a:r>
            </a:p>
            <a:p>
              <a:r>
                <a:rPr lang="en-US" dirty="0" smtClean="0">
                  <a:solidFill>
                    <a:schemeClr val="tx1"/>
                  </a:solidFill>
                </a:rPr>
                <a:t>(3) Personal and </a:t>
              </a:r>
              <a:r>
                <a:rPr lang="en-US" dirty="0">
                  <a:solidFill>
                    <a:schemeClr val="tx1"/>
                  </a:solidFill>
                </a:rPr>
                <a:t>p</a:t>
              </a:r>
              <a:r>
                <a:rPr lang="en-US" dirty="0" smtClean="0">
                  <a:solidFill>
                    <a:schemeClr val="tx1"/>
                  </a:solidFill>
                </a:rPr>
                <a:t>rofessional attributes, &amp; </a:t>
              </a:r>
            </a:p>
            <a:p>
              <a:r>
                <a:rPr lang="en-US" dirty="0" smtClean="0">
                  <a:solidFill>
                    <a:schemeClr val="tx1"/>
                  </a:solidFill>
                </a:rPr>
                <a:t>(4) Professional communities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15135" y="4364802"/>
              <a:ext cx="2000250" cy="49326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Standards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00853" y="5269151"/>
              <a:ext cx="2000250" cy="49326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Indicators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44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00" y="232016"/>
            <a:ext cx="11611626" cy="64022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75780" y="2016691"/>
            <a:ext cx="2430049" cy="3056351"/>
            <a:chOff x="1014608" y="1853852"/>
            <a:chExt cx="2079320" cy="3056351"/>
          </a:xfrm>
        </p:grpSpPr>
        <p:sp>
          <p:nvSpPr>
            <p:cNvPr id="5" name="Oval 4"/>
            <p:cNvSpPr/>
            <p:nvPr/>
          </p:nvSpPr>
          <p:spPr>
            <a:xfrm>
              <a:off x="1014608" y="1853852"/>
              <a:ext cx="475989" cy="305635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7731" y="1853852"/>
              <a:ext cx="576197" cy="305635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792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idx="1"/>
          </p:nvPr>
        </p:nvSpPr>
        <p:spPr>
          <a:xfrm>
            <a:off x="300251" y="409939"/>
            <a:ext cx="11573301" cy="345069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b="1" i="1" cap="none" dirty="0" smtClean="0">
                <a:solidFill>
                  <a:schemeClr val="tx1"/>
                </a:solidFill>
              </a:rPr>
              <a:t>Personnel Involved</a:t>
            </a: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cap="none" dirty="0" smtClean="0">
                <a:solidFill>
                  <a:schemeClr val="tx1"/>
                </a:solidFill>
              </a:rPr>
              <a:t> </a:t>
            </a:r>
            <a:r>
              <a:rPr lang="en-GB" sz="2800" dirty="0">
                <a:solidFill>
                  <a:schemeClr val="tx1"/>
                </a:solidFill>
              </a:rPr>
              <a:t>Country </a:t>
            </a:r>
            <a:r>
              <a:rPr lang="en-GB" sz="2800" dirty="0" smtClean="0">
                <a:solidFill>
                  <a:schemeClr val="tx1"/>
                </a:solidFill>
              </a:rPr>
              <a:t>Experts: Brunei </a:t>
            </a:r>
            <a:r>
              <a:rPr lang="en-GB" sz="2800" dirty="0">
                <a:solidFill>
                  <a:schemeClr val="tx1"/>
                </a:solidFill>
              </a:rPr>
              <a:t>Darussalam, Cambodia, Indonesia, Laos, </a:t>
            </a:r>
            <a:r>
              <a:rPr lang="en-GB" sz="2800" dirty="0" smtClean="0">
                <a:solidFill>
                  <a:schemeClr val="tx1"/>
                </a:solidFill>
              </a:rPr>
              <a:t>Malaysia</a:t>
            </a:r>
            <a:r>
              <a:rPr lang="en-GB" sz="2800" dirty="0">
                <a:solidFill>
                  <a:schemeClr val="tx1"/>
                </a:solidFill>
              </a:rPr>
              <a:t>, the Philippines, Thailand, Timor-Leste and </a:t>
            </a:r>
            <a:r>
              <a:rPr lang="en-GB" sz="2800" dirty="0" smtClean="0">
                <a:solidFill>
                  <a:schemeClr val="tx1"/>
                </a:solidFill>
              </a:rPr>
              <a:t>Vietnam.</a:t>
            </a: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800" cap="none" dirty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</a:rPr>
              <a:t> Participants from </a:t>
            </a:r>
            <a:r>
              <a:rPr lang="en-GB" sz="2800" dirty="0">
                <a:solidFill>
                  <a:schemeClr val="tx1"/>
                </a:solidFill>
              </a:rPr>
              <a:t>SEAMEO QITEP and Brunei Darussalam, and RECSAM </a:t>
            </a:r>
            <a:r>
              <a:rPr lang="en-GB" sz="2800" dirty="0" smtClean="0">
                <a:solidFill>
                  <a:schemeClr val="tx1"/>
                </a:solidFill>
              </a:rPr>
              <a:t>staffs.</a:t>
            </a:r>
            <a:endParaRPr lang="en-GB" sz="2800" cap="none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2800" b="1" dirty="0">
                <a:solidFill>
                  <a:schemeClr val="tx1"/>
                </a:solidFill>
              </a:rPr>
              <a:t>Country reports </a:t>
            </a:r>
            <a:r>
              <a:rPr lang="en-GB" sz="2800" dirty="0" smtClean="0">
                <a:solidFill>
                  <a:schemeClr val="tx1"/>
                </a:solidFill>
              </a:rPr>
              <a:t>were </a:t>
            </a:r>
            <a:r>
              <a:rPr lang="en-GB" sz="2800" dirty="0">
                <a:solidFill>
                  <a:schemeClr val="tx1"/>
                </a:solidFill>
              </a:rPr>
              <a:t>presented to address the following questions: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GB" sz="2800" dirty="0">
                <a:solidFill>
                  <a:schemeClr val="tx1"/>
                </a:solidFill>
              </a:rPr>
              <a:t>1) </a:t>
            </a:r>
            <a:r>
              <a:rPr lang="en-US" sz="2800" dirty="0">
                <a:solidFill>
                  <a:schemeClr val="tx1"/>
                </a:solidFill>
              </a:rPr>
              <a:t>How are judgments made about the quality of mathematics teachers and mathematics teaching in the country? </a:t>
            </a:r>
          </a:p>
          <a:p>
            <a:r>
              <a:rPr lang="en-US" sz="2800" dirty="0">
                <a:solidFill>
                  <a:schemeClr val="tx1"/>
                </a:solidFill>
              </a:rPr>
              <a:t>2) What are the guidelines that are used to make these judgments about mathematics teaching and mathematics teachers’ quality? </a:t>
            </a:r>
          </a:p>
          <a:p>
            <a:r>
              <a:rPr lang="en-US" sz="2800" dirty="0">
                <a:solidFill>
                  <a:schemeClr val="tx1"/>
                </a:solidFill>
              </a:rPr>
              <a:t>3) What aspects of quality mathematics teaching require further exploration and support? </a:t>
            </a: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cap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2</a:t>
            </a:r>
            <a:r>
              <a:rPr lang="en-US" sz="4000" baseline="30000" dirty="0" smtClean="0"/>
              <a:t>nd</a:t>
            </a:r>
            <a:r>
              <a:rPr lang="en-US" sz="4000" dirty="0" smtClean="0"/>
              <a:t> Workshop </a:t>
            </a:r>
            <a:r>
              <a:rPr lang="en-US" sz="4000" dirty="0"/>
              <a:t>(2– 5 July 2013) </a:t>
            </a:r>
            <a:r>
              <a:rPr lang="en-US" sz="4000" dirty="0" smtClean="0"/>
              <a:t>SEAMEO RECSAM, Penang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30847" y="1728592"/>
            <a:ext cx="12288031" cy="4188887"/>
            <a:chOff x="1108609" y="1728592"/>
            <a:chExt cx="10127238" cy="4188887"/>
          </a:xfrm>
        </p:grpSpPr>
        <p:pic>
          <p:nvPicPr>
            <p:cNvPr id="2051" name="Picture 3" descr="\\SRSVGEN-STOR\Staff\2013_Photos\SEARS-MT Workshop_2-5 July 2013\DSC_6659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96" r="39526" b="12845"/>
            <a:stretch/>
          </p:blipFill>
          <p:spPr bwMode="auto">
            <a:xfrm>
              <a:off x="2830885" y="1741135"/>
              <a:ext cx="1678486" cy="2148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\\SRSVGEN-STOR\Staff\2013_Photos\SEARS-MT Workshop_2-5 July 2013\DSC_673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" r="4277" b="7582"/>
            <a:stretch/>
          </p:blipFill>
          <p:spPr bwMode="auto">
            <a:xfrm>
              <a:off x="6187859" y="1741136"/>
              <a:ext cx="5047988" cy="4176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\\SRSVGEN-STOR\Staff\2013_Photos\SEARS-MT Workshop_2-5 July 2013\DSC_6633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7" t="15368" r="44175" b="10535"/>
            <a:stretch/>
          </p:blipFill>
          <p:spPr bwMode="auto">
            <a:xfrm>
              <a:off x="1108609" y="1728592"/>
              <a:ext cx="1722275" cy="2160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\\SRSVGEN-STOR\Staff\2013_Photos\SEARS-MT Workshop_2-5 July 2013\DSC_664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4" t="23448" r="6918" b="33984"/>
            <a:stretch/>
          </p:blipFill>
          <p:spPr bwMode="auto">
            <a:xfrm>
              <a:off x="1108610" y="3889341"/>
              <a:ext cx="5079248" cy="2028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\\SRSVGEN-STOR\Staff\2013_Photos\SEARS-MT Workshop_2-5 July 2013\DSC_6671.jpg"/>
            <p:cNvPicPr preferRelativeResize="0"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1" t="16438" r="45563" b="14612"/>
            <a:stretch/>
          </p:blipFill>
          <p:spPr bwMode="auto">
            <a:xfrm>
              <a:off x="4509370" y="1753644"/>
              <a:ext cx="1678487" cy="2135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59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idx="1"/>
          </p:nvPr>
        </p:nvSpPr>
        <p:spPr>
          <a:xfrm>
            <a:off x="835211" y="860314"/>
            <a:ext cx="9877777" cy="533577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cap="none" dirty="0" smtClean="0">
                <a:solidFill>
                  <a:schemeClr val="tx1"/>
                </a:solidFill>
              </a:rPr>
              <a:t>Outcomes:</a:t>
            </a:r>
          </a:p>
          <a:p>
            <a:pPr lvl="0">
              <a:spcBef>
                <a:spcPts val="0"/>
              </a:spcBef>
              <a:buNone/>
            </a:pPr>
            <a:r>
              <a:rPr lang="en-US" sz="3200" cap="none" dirty="0" smtClean="0"/>
              <a:t> </a:t>
            </a:r>
            <a:endParaRPr lang="en-US" sz="3200" dirty="0" smtClean="0"/>
          </a:p>
          <a:p>
            <a:pPr lvl="0">
              <a:spcBef>
                <a:spcPts val="0"/>
              </a:spcBef>
              <a:buNone/>
            </a:pPr>
            <a:r>
              <a:rPr lang="en-US" sz="3200" dirty="0" smtClean="0"/>
              <a:t>(1</a:t>
            </a:r>
            <a:r>
              <a:rPr lang="en-US" sz="3600" dirty="0" smtClean="0">
                <a:solidFill>
                  <a:schemeClr val="tx1"/>
                </a:solidFill>
              </a:rPr>
              <a:t>) </a:t>
            </a:r>
            <a:r>
              <a:rPr lang="en-US" sz="3600" cap="none" dirty="0" smtClean="0">
                <a:solidFill>
                  <a:schemeClr val="tx1"/>
                </a:solidFill>
              </a:rPr>
              <a:t>Reviewed and discussed the 1</a:t>
            </a:r>
            <a:r>
              <a:rPr lang="en-US" sz="3600" cap="none" baseline="30000" dirty="0" smtClean="0">
                <a:solidFill>
                  <a:schemeClr val="tx1"/>
                </a:solidFill>
              </a:rPr>
              <a:t>st</a:t>
            </a:r>
            <a:r>
              <a:rPr lang="en-US" sz="3600" cap="none" dirty="0" smtClean="0">
                <a:solidFill>
                  <a:schemeClr val="tx1"/>
                </a:solidFill>
              </a:rPr>
              <a:t> draft of SEARS-MT</a:t>
            </a:r>
            <a:r>
              <a:rPr lang="en-US" sz="3600" dirty="0" smtClean="0">
                <a:solidFill>
                  <a:schemeClr val="tx1"/>
                </a:solidFill>
              </a:rPr>
              <a:t>.</a:t>
            </a:r>
            <a:r>
              <a:rPr lang="en-US" sz="3600" cap="none" dirty="0" smtClean="0">
                <a:solidFill>
                  <a:schemeClr val="tx1"/>
                </a:solidFill>
              </a:rPr>
              <a:t>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3600" cap="none" dirty="0" smtClean="0">
              <a:solidFill>
                <a:schemeClr val="tx1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tx1"/>
                </a:solidFill>
              </a:rPr>
              <a:t>(2) Each </a:t>
            </a:r>
            <a:r>
              <a:rPr lang="en-US" sz="3600" dirty="0">
                <a:solidFill>
                  <a:schemeClr val="tx1"/>
                </a:solidFill>
              </a:rPr>
              <a:t>Country Expert </a:t>
            </a:r>
            <a:r>
              <a:rPr lang="en-US" sz="3600" dirty="0" smtClean="0">
                <a:solidFill>
                  <a:schemeClr val="tx1"/>
                </a:solidFill>
              </a:rPr>
              <a:t>provided </a:t>
            </a:r>
            <a:r>
              <a:rPr lang="en-US" sz="3600" dirty="0">
                <a:solidFill>
                  <a:schemeClr val="tx1"/>
                </a:solidFill>
              </a:rPr>
              <a:t>in-depth feedback based on the context of their respective countries. </a:t>
            </a:r>
            <a:endParaRPr lang="en-US" sz="3600" cap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9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3422456"/>
              </p:ext>
            </p:extLst>
          </p:nvPr>
        </p:nvGraphicFramePr>
        <p:xfrm>
          <a:off x="1162050" y="2674938"/>
          <a:ext cx="9879014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7531"/>
                <a:gridCol w="4688479"/>
                <a:gridCol w="32930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Dimension</a:t>
                      </a:r>
                      <a:r>
                        <a:rPr lang="en-US" sz="2400" baseline="0" dirty="0" smtClean="0"/>
                        <a:t> 1</a:t>
                      </a:r>
                      <a:endParaRPr lang="en-US" sz="2400" dirty="0"/>
                    </a:p>
                  </a:txBody>
                  <a:tcPr marL="89809" marR="89809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Standards </a:t>
                      </a:r>
                      <a:endParaRPr lang="en-US" sz="2400" dirty="0"/>
                    </a:p>
                  </a:txBody>
                  <a:tcPr marL="89809" marR="89809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No. of</a:t>
                      </a:r>
                      <a:r>
                        <a:rPr lang="en-US" sz="2400" baseline="0" dirty="0" smtClean="0"/>
                        <a:t> indicators </a:t>
                      </a:r>
                      <a:endParaRPr lang="en-US" sz="2400" dirty="0"/>
                    </a:p>
                  </a:txBody>
                  <a:tcPr marL="89809" marR="89809">
                    <a:solidFill>
                      <a:srgbClr val="FFFF00"/>
                    </a:solidFill>
                  </a:tcPr>
                </a:tc>
              </a:tr>
              <a:tr h="370840">
                <a:tc rowSpan="5">
                  <a:txBody>
                    <a:bodyPr/>
                    <a:lstStyle/>
                    <a:p>
                      <a:r>
                        <a:rPr lang="en-US" sz="2400" dirty="0" smtClean="0"/>
                        <a:t>Professional</a:t>
                      </a:r>
                      <a:endParaRPr lang="en-US" sz="2400" dirty="0"/>
                    </a:p>
                    <a:p>
                      <a:r>
                        <a:rPr lang="en-US" sz="2400" dirty="0" smtClean="0"/>
                        <a:t>Knowledge 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Knowledge</a:t>
                      </a:r>
                      <a:r>
                        <a:rPr lang="en-US" sz="2400" baseline="0" dirty="0" smtClean="0"/>
                        <a:t> of mathematics 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 marL="89809" marR="89809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Knowledge of students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 marL="89809" marR="89809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Knowledge</a:t>
                      </a:r>
                      <a:r>
                        <a:rPr lang="en-US" sz="2400" baseline="0" dirty="0" smtClean="0"/>
                        <a:t> of students’ learning of mathematics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 marL="89809" marR="89809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Knowledge of intellectual</a:t>
                      </a:r>
                      <a:r>
                        <a:rPr lang="en-US" sz="2400" baseline="0" dirty="0" smtClean="0"/>
                        <a:t> quality 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 marL="89809" marR="89809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Knowledge of ICT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 marL="89809" marR="89809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SEARS-MT: An Overview (1)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2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8888335"/>
              </p:ext>
            </p:extLst>
          </p:nvPr>
        </p:nvGraphicFramePr>
        <p:xfrm>
          <a:off x="1162050" y="2674938"/>
          <a:ext cx="9879014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7531"/>
                <a:gridCol w="4688479"/>
                <a:gridCol w="32930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Dimension</a:t>
                      </a:r>
                      <a:r>
                        <a:rPr lang="en-US" sz="2400" baseline="0" dirty="0" smtClean="0"/>
                        <a:t> 2</a:t>
                      </a:r>
                      <a:endParaRPr lang="en-US" sz="2400" dirty="0"/>
                    </a:p>
                  </a:txBody>
                  <a:tcPr marL="89809" marR="89809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Standards </a:t>
                      </a:r>
                      <a:endParaRPr lang="en-US" sz="2400" dirty="0"/>
                    </a:p>
                  </a:txBody>
                  <a:tcPr marL="89809" marR="89809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No. of</a:t>
                      </a:r>
                      <a:r>
                        <a:rPr lang="en-US" sz="2400" baseline="0" dirty="0" smtClean="0"/>
                        <a:t> indicators </a:t>
                      </a:r>
                      <a:endParaRPr lang="en-US" sz="2400" dirty="0"/>
                    </a:p>
                  </a:txBody>
                  <a:tcPr marL="89809" marR="89809">
                    <a:solidFill>
                      <a:srgbClr val="FFFF00"/>
                    </a:solidFill>
                  </a:tcPr>
                </a:tc>
              </a:tr>
              <a:tr h="370840">
                <a:tc rowSpan="5">
                  <a:txBody>
                    <a:bodyPr/>
                    <a:lstStyle/>
                    <a:p>
                      <a:r>
                        <a:rPr lang="en-US" sz="2400" dirty="0" smtClean="0"/>
                        <a:t>Professional</a:t>
                      </a:r>
                      <a:endParaRPr lang="en-US" sz="2400" dirty="0"/>
                    </a:p>
                    <a:p>
                      <a:r>
                        <a:rPr lang="en-US" sz="2400" dirty="0" smtClean="0"/>
                        <a:t>Teaching &amp; </a:t>
                      </a:r>
                      <a:endParaRPr lang="en-US" sz="2400" dirty="0"/>
                    </a:p>
                    <a:p>
                      <a:r>
                        <a:rPr lang="en-US" sz="2400" dirty="0" smtClean="0"/>
                        <a:t>Learning</a:t>
                      </a:r>
                      <a:r>
                        <a:rPr lang="en-US" sz="2400" baseline="0" dirty="0" smtClean="0"/>
                        <a:t> Processes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Mathematical tasks &amp; discourses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 marL="89809" marR="89809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Planning for learning</a:t>
                      </a:r>
                      <a:r>
                        <a:rPr lang="en-US" sz="2400" baseline="0" dirty="0" smtClean="0"/>
                        <a:t> processes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 marL="89809" marR="89809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Implementing teaching</a:t>
                      </a:r>
                      <a:r>
                        <a:rPr lang="en-US" sz="2400" baseline="0" dirty="0" smtClean="0"/>
                        <a:t> strategies 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 marL="89809" marR="89809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Monitoring assessment &amp; evaluation 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 marL="89809" marR="89809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Reflection</a:t>
                      </a:r>
                      <a:r>
                        <a:rPr lang="en-US" sz="2400" baseline="0" dirty="0" smtClean="0"/>
                        <a:t> on teaching and learning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 marL="89809" marR="89809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SEARS-MT: An Overview (2)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4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2997191"/>
              </p:ext>
            </p:extLst>
          </p:nvPr>
        </p:nvGraphicFramePr>
        <p:xfrm>
          <a:off x="1162050" y="2674938"/>
          <a:ext cx="9879014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7531"/>
                <a:gridCol w="4688479"/>
                <a:gridCol w="32930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Dimension</a:t>
                      </a:r>
                      <a:r>
                        <a:rPr lang="en-US" sz="2400" baseline="0" dirty="0" smtClean="0"/>
                        <a:t> 3</a:t>
                      </a:r>
                      <a:endParaRPr lang="en-US" sz="2400" dirty="0"/>
                    </a:p>
                  </a:txBody>
                  <a:tcPr marL="89809" marR="89809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Standards </a:t>
                      </a:r>
                      <a:endParaRPr lang="en-US" sz="2400" dirty="0"/>
                    </a:p>
                  </a:txBody>
                  <a:tcPr marL="89809" marR="89809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No. of</a:t>
                      </a:r>
                      <a:r>
                        <a:rPr lang="en-US" sz="2400" baseline="0" dirty="0" smtClean="0"/>
                        <a:t> indicators </a:t>
                      </a:r>
                      <a:endParaRPr lang="en-US" sz="2400" dirty="0"/>
                    </a:p>
                  </a:txBody>
                  <a:tcPr marL="89809" marR="89809">
                    <a:solidFill>
                      <a:srgbClr val="FFFF00"/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2400" dirty="0" smtClean="0"/>
                        <a:t>Personal</a:t>
                      </a:r>
                      <a:r>
                        <a:rPr lang="en-US" sz="2400" baseline="0" dirty="0" smtClean="0"/>
                        <a:t> &amp;</a:t>
                      </a:r>
                      <a:endParaRPr lang="en-US" sz="2400" dirty="0"/>
                    </a:p>
                    <a:p>
                      <a:r>
                        <a:rPr lang="en-US" sz="2400" dirty="0" smtClean="0"/>
                        <a:t>Professional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 smtClean="0"/>
                    </a:p>
                    <a:p>
                      <a:r>
                        <a:rPr lang="en-US" sz="2400" dirty="0" smtClean="0"/>
                        <a:t>Attributes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Personal</a:t>
                      </a:r>
                      <a:r>
                        <a:rPr lang="en-US" sz="2400" baseline="0" dirty="0" smtClean="0"/>
                        <a:t> attributes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 marL="89809" marR="89809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Personal professional</a:t>
                      </a:r>
                      <a:r>
                        <a:rPr lang="en-US" sz="2400" baseline="0" dirty="0" smtClean="0"/>
                        <a:t> development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 marL="89809" marR="89809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Personal</a:t>
                      </a:r>
                      <a:r>
                        <a:rPr lang="en-US" sz="2400" baseline="0" dirty="0" smtClean="0"/>
                        <a:t> responsibilities towards community 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 marL="89809" marR="89809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SEARS-MT: An Overview (3)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514734"/>
              </p:ext>
            </p:extLst>
          </p:nvPr>
        </p:nvGraphicFramePr>
        <p:xfrm>
          <a:off x="1162050" y="2674938"/>
          <a:ext cx="9879014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7531"/>
                <a:gridCol w="4688479"/>
                <a:gridCol w="32930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Dimension</a:t>
                      </a:r>
                      <a:r>
                        <a:rPr lang="en-US" sz="2400" baseline="0" dirty="0" smtClean="0"/>
                        <a:t> 4</a:t>
                      </a:r>
                      <a:endParaRPr lang="en-US" sz="2400" dirty="0"/>
                    </a:p>
                  </a:txBody>
                  <a:tcPr marL="89809" marR="89809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Standards </a:t>
                      </a:r>
                      <a:endParaRPr lang="en-US" sz="2400" dirty="0"/>
                    </a:p>
                  </a:txBody>
                  <a:tcPr marL="89809" marR="89809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No. of</a:t>
                      </a:r>
                      <a:r>
                        <a:rPr lang="en-US" sz="2400" baseline="0" dirty="0" smtClean="0"/>
                        <a:t> indicators </a:t>
                      </a:r>
                      <a:endParaRPr lang="en-US" sz="2400" dirty="0"/>
                    </a:p>
                  </a:txBody>
                  <a:tcPr marL="89809" marR="89809">
                    <a:solidFill>
                      <a:srgbClr val="FFFF00"/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2400" dirty="0" smtClean="0"/>
                        <a:t>Professional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  <a:p>
                      <a:r>
                        <a:rPr lang="en-US" sz="2400" dirty="0" smtClean="0"/>
                        <a:t>Communities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Professional ethics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 marL="89809" marR="89809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Professional communities at school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 marL="89809" marR="89809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Professional communities outside</a:t>
                      </a:r>
                      <a:r>
                        <a:rPr lang="en-US" sz="2400" baseline="0" dirty="0" smtClean="0"/>
                        <a:t> schools</a:t>
                      </a:r>
                      <a:endParaRPr lang="en-US" sz="2400" dirty="0"/>
                    </a:p>
                  </a:txBody>
                  <a:tcPr marL="89809" marR="89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 marL="89809" marR="89809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SEARS-MT: An Overview (4)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00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1283"/>
            <a:ext cx="12191999" cy="402336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Promote the development of local descriptors aligned with contextual and cultural needs, such as Malaysian Mathematics Teacher Quality Standards (MMTQS) based on SEARS-MT.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chemeClr val="tx1"/>
                </a:solidFill>
              </a:rPr>
              <a:t>Standardised</a:t>
            </a:r>
            <a:r>
              <a:rPr lang="en-US" sz="3600" dirty="0" smtClean="0">
                <a:solidFill>
                  <a:schemeClr val="tx1"/>
                </a:solidFill>
              </a:rPr>
              <a:t> mathematics teacher education standards that can be commonly used through the Southeast Asia region.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Provide an ideal platform to continue the academic conversation and publication of Southeast Asia Region Mathematics Teacher Standards.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5743"/>
            <a:ext cx="10058400" cy="1450757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Implications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6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10318433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Background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Teachers’ role and Teacher Quality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Rationale of developing Southeast Asia Regional Standards – Mathematics Teachers (SEARS-MT)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Goal &amp; Purpose of SEARS-MT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Methodology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The users of SEARS-MT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Framework of SEARS-MT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2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1338774"/>
              </p:ext>
            </p:extLst>
          </p:nvPr>
        </p:nvGraphicFramePr>
        <p:xfrm>
          <a:off x="2287306" y="2385865"/>
          <a:ext cx="2703195" cy="3500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3195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PART 2 (50 pages)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2.0 How do we come out a Framework?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2.1  Professional Knowledge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2.2  Professional Teaching and Learning Process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2.3  Personal Attributes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2.4  Professional Communities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527589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/>
              <a:t>Mathematics Teachers Standards on the Era of ASEAN Community: Proposal for the Future Teachers Education</a:t>
            </a:r>
            <a:br>
              <a:rPr lang="en-US" sz="1800" b="1" dirty="0"/>
            </a:br>
            <a:r>
              <a:rPr lang="en-US" sz="1800" b="1" dirty="0"/>
              <a:t>Chief Editor: Prof. </a:t>
            </a:r>
            <a:r>
              <a:rPr lang="en-US" sz="1800" b="1" dirty="0" err="1"/>
              <a:t>Isoda</a:t>
            </a:r>
            <a:r>
              <a:rPr lang="en-US" sz="1800" b="1" dirty="0"/>
              <a:t> Masami</a:t>
            </a:r>
          </a:p>
        </p:txBody>
      </p:sp>
      <p:sp>
        <p:nvSpPr>
          <p:cNvPr id="6" name="Rectangle 5"/>
          <p:cNvSpPr/>
          <p:nvPr/>
        </p:nvSpPr>
        <p:spPr>
          <a:xfrm>
            <a:off x="120303" y="889348"/>
            <a:ext cx="2948574" cy="136220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ffectLst/>
                <a:latin typeface="Arial"/>
                <a:ea typeface="SimSun"/>
                <a:cs typeface="Times New Roman"/>
              </a:rPr>
              <a:t>PART 1 (2—30 pages)</a:t>
            </a:r>
            <a:endParaRPr lang="en-US" sz="1600" dirty="0">
              <a:effectLst/>
              <a:ea typeface="SimSun"/>
              <a:cs typeface="Times New Roman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Arial"/>
                <a:ea typeface="SimSun"/>
                <a:cs typeface="Times New Roman"/>
              </a:rPr>
              <a:t>1.0  Trends and Issues of Teacher Education</a:t>
            </a:r>
            <a:endParaRPr lang="en-US" sz="1600" dirty="0">
              <a:effectLst/>
              <a:ea typeface="SimSun"/>
              <a:cs typeface="Times New Roman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ea typeface="SimSun"/>
                <a:cs typeface="Times New Roman"/>
              </a:rPr>
              <a:t> 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759025"/>
              </p:ext>
            </p:extLst>
          </p:nvPr>
        </p:nvGraphicFramePr>
        <p:xfrm>
          <a:off x="5605961" y="914401"/>
          <a:ext cx="3149732" cy="49971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9732"/>
              </a:tblGrid>
              <a:tr h="3346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PART 3  (40 pages)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98176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3.0 Mathematics Teachers Perspectives from SEAMEO Countries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46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3.1  Brunei Darussalam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46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3.2  Cambodia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46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3.3  Indonesia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46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3.4  Lao PDR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46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3.5  Malaysia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46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3.6  Myanmar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46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3.7  Philippines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46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3.8  Singapore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46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3.9  Thailand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46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3.10 Vietnam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46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3.11 Timor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Leste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874465"/>
              </p:ext>
            </p:extLst>
          </p:nvPr>
        </p:nvGraphicFramePr>
        <p:xfrm>
          <a:off x="9006213" y="1875771"/>
          <a:ext cx="2542784" cy="1407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2784"/>
              </a:tblGrid>
              <a:tr h="7158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PART 4 (30 pages)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</a:tr>
              <a:tr h="3497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4.0 Challenges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</a:tr>
              <a:tr h="3420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45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Editors ???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20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“</a:t>
            </a:r>
            <a:r>
              <a:rPr lang="en-US" sz="3200" i="1" dirty="0" smtClean="0"/>
              <a:t>All </a:t>
            </a:r>
            <a:r>
              <a:rPr lang="en-US" sz="3200" i="1" dirty="0"/>
              <a:t>countries are seeking to improve their schools, and to respond better to higher social and economic expectations. As the most significant and costly resource in schools</a:t>
            </a:r>
            <a:r>
              <a:rPr lang="en-US" sz="3200" i="1" dirty="0" smtClean="0"/>
              <a:t>, </a:t>
            </a:r>
            <a:r>
              <a:rPr lang="en-US" sz="3200" i="1" dirty="0" smtClean="0">
                <a:solidFill>
                  <a:srgbClr val="FF0000"/>
                </a:solidFill>
              </a:rPr>
              <a:t>teachers are central to school improvement efforts</a:t>
            </a:r>
            <a:r>
              <a:rPr lang="en-US" sz="3200" i="1" dirty="0" smtClean="0"/>
              <a:t>.</a:t>
            </a:r>
            <a:r>
              <a:rPr lang="en-US" dirty="0" smtClean="0"/>
              <a:t>”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algn="r"/>
            <a:r>
              <a:rPr lang="en-US" sz="3200" dirty="0" smtClean="0"/>
              <a:t>(OECD, 2005, </a:t>
            </a:r>
            <a:r>
              <a:rPr lang="en-US" sz="3200" dirty="0" smtClean="0"/>
              <a:t>p.1)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13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Teachers’ role: Multi-tasking &amp; Multilevel 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29204333"/>
              </p:ext>
            </p:extLst>
          </p:nvPr>
        </p:nvGraphicFramePr>
        <p:xfrm>
          <a:off x="1097280" y="1737360"/>
          <a:ext cx="9418320" cy="4242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529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Teacher quality </a:t>
            </a:r>
            <a:r>
              <a:rPr lang="en-US" sz="3200" dirty="0"/>
              <a:t>is the key </a:t>
            </a:r>
            <a:r>
              <a:rPr lang="en-US" sz="3200" i="1" dirty="0"/>
              <a:t>schooling </a:t>
            </a:r>
            <a:r>
              <a:rPr lang="en-US" sz="3200" dirty="0"/>
              <a:t>factor influencing </a:t>
            </a:r>
            <a:r>
              <a:rPr lang="en-US" sz="3200" dirty="0" smtClean="0">
                <a:solidFill>
                  <a:srgbClr val="FF0000"/>
                </a:solidFill>
              </a:rPr>
              <a:t>student outcomes </a:t>
            </a:r>
            <a:r>
              <a:rPr lang="en-US" sz="3200" dirty="0"/>
              <a:t>(Aaronson, Barrow, &amp; Sander, </a:t>
            </a:r>
            <a:r>
              <a:rPr lang="en-US" sz="3200" dirty="0" smtClean="0"/>
              <a:t>2007</a:t>
            </a:r>
            <a:r>
              <a:rPr lang="fi-FI" sz="3200" dirty="0" smtClean="0"/>
              <a:t>; </a:t>
            </a:r>
            <a:r>
              <a:rPr lang="fi-FI" sz="3200" dirty="0"/>
              <a:t>Rivkin, Hanushek, &amp; Kain, 2005; Rockoff, </a:t>
            </a:r>
            <a:r>
              <a:rPr lang="fi-FI" sz="3200" dirty="0" smtClean="0"/>
              <a:t>2004;</a:t>
            </a:r>
            <a:r>
              <a:rPr lang="en-US" sz="3200" dirty="0" smtClean="0"/>
              <a:t> </a:t>
            </a:r>
            <a:r>
              <a:rPr lang="en-US" sz="3200" dirty="0" err="1" smtClean="0"/>
              <a:t>Goldhaber</a:t>
            </a:r>
            <a:r>
              <a:rPr lang="en-US" sz="3200" dirty="0" smtClean="0"/>
              <a:t>, Brewer, &amp; Anderson, </a:t>
            </a:r>
            <a:r>
              <a:rPr lang="fi-FI" sz="3200" dirty="0" smtClean="0"/>
              <a:t>1999).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Teacher Quality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62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058400" cy="1008063"/>
          </a:xfrm>
        </p:spPr>
        <p:txBody>
          <a:bodyPr/>
          <a:lstStyle/>
          <a:p>
            <a:r>
              <a:rPr lang="en-US" dirty="0" smtClean="0"/>
              <a:t>Teacher Quality: </a:t>
            </a:r>
            <a:r>
              <a:rPr lang="en-US" dirty="0" err="1" smtClean="0"/>
              <a:t>Conceptualisation</a:t>
            </a:r>
            <a:r>
              <a:rPr lang="en-US" dirty="0" smtClean="0"/>
              <a:t> 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1146507"/>
              </p:ext>
            </p:extLst>
          </p:nvPr>
        </p:nvGraphicFramePr>
        <p:xfrm>
          <a:off x="313151" y="1383842"/>
          <a:ext cx="11698945" cy="47817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2026"/>
                <a:gridCol w="7616919"/>
              </a:tblGrid>
              <a:tr h="46355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Author (year)</a:t>
                      </a:r>
                      <a:endParaRPr lang="en-US" sz="2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Conceptulisation</a:t>
                      </a:r>
                      <a:endParaRPr lang="en-US" sz="2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34445">
                <a:tc>
                  <a:txBody>
                    <a:bodyPr/>
                    <a:lstStyle/>
                    <a:p>
                      <a:pPr algn="l"/>
                      <a:r>
                        <a:rPr lang="en-US" sz="2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Darling-Hammond (2000)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Teaching</a:t>
                      </a:r>
                      <a:r>
                        <a:rPr lang="en-US" sz="2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preparation and confidence</a:t>
                      </a:r>
                      <a:endParaRPr lang="en-US" sz="2400" dirty="0"/>
                    </a:p>
                  </a:txBody>
                  <a:tcPr/>
                </a:tc>
              </a:tr>
              <a:tr h="953584">
                <a:tc>
                  <a:txBody>
                    <a:bodyPr/>
                    <a:lstStyle/>
                    <a:p>
                      <a:r>
                        <a:rPr lang="de-DE" sz="2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Goe (2007); Schmidt &amp; Hunter (1983)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Experience and </a:t>
                      </a:r>
                      <a:r>
                        <a:rPr lang="en-US" sz="24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knowledge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953584">
                <a:tc>
                  <a:txBody>
                    <a:bodyPr/>
                    <a:lstStyle/>
                    <a:p>
                      <a:r>
                        <a:rPr lang="en-US" sz="2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Waxman et. al. (2003)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Pedagogical skills</a:t>
                      </a:r>
                      <a:r>
                        <a:rPr lang="en-US" sz="2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positive attitude, as well as</a:t>
                      </a:r>
                    </a:p>
                    <a:p>
                      <a:r>
                        <a:rPr lang="en-US" sz="2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organized and managed classroom skills</a:t>
                      </a:r>
                      <a:endParaRPr lang="en-US" sz="2400" dirty="0"/>
                    </a:p>
                  </a:txBody>
                  <a:tcPr/>
                </a:tc>
              </a:tr>
              <a:tr h="953584">
                <a:tc>
                  <a:txBody>
                    <a:bodyPr/>
                    <a:lstStyle/>
                    <a:p>
                      <a:r>
                        <a:rPr lang="en-US" sz="2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Harris &amp; Rutledge</a:t>
                      </a:r>
                    </a:p>
                    <a:p>
                      <a:r>
                        <a:rPr lang="en-US" sz="2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(2007)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Cognitive ability, </a:t>
                      </a:r>
                      <a:r>
                        <a:rPr lang="en-US" sz="24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personality attributes</a:t>
                      </a:r>
                      <a:r>
                        <a:rPr lang="en-US" sz="2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and educational background</a:t>
                      </a:r>
                      <a:endParaRPr lang="en-US" sz="2400" dirty="0"/>
                    </a:p>
                  </a:txBody>
                  <a:tcPr/>
                </a:tc>
              </a:tr>
              <a:tr h="634445">
                <a:tc>
                  <a:txBody>
                    <a:bodyPr/>
                    <a:lstStyle/>
                    <a:p>
                      <a:r>
                        <a:rPr lang="en-US" sz="2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Rockoff</a:t>
                      </a:r>
                      <a:r>
                        <a:rPr lang="en-US" sz="2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et al. (2008)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Cognitive ability, </a:t>
                      </a:r>
                      <a:r>
                        <a:rPr lang="en-US" sz="24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content knowledge</a:t>
                      </a:r>
                      <a:r>
                        <a:rPr lang="en-US" sz="2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personality traits, and feelings of self-efficacy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4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-214313"/>
            <a:ext cx="11468100" cy="728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019" y="2582439"/>
            <a:ext cx="2496458" cy="3139321"/>
          </a:xfrm>
          <a:prstGeom prst="rect">
            <a:avLst/>
          </a:prstGeom>
          <a:solidFill>
            <a:srgbClr val="CC66FF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Brunei Darussalam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Cambodia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Indonesia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Lao PDR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Myanmar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Malaysia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Philippines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Singapore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Thailand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Timor </a:t>
            </a:r>
            <a:r>
              <a:rPr lang="en-US" dirty="0" err="1" smtClean="0"/>
              <a:t>Leste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Vietnam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93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866515"/>
              </p:ext>
            </p:extLst>
          </p:nvPr>
        </p:nvGraphicFramePr>
        <p:xfrm>
          <a:off x="0" y="325676"/>
          <a:ext cx="12191999" cy="55497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6114"/>
                <a:gridCol w="9535885"/>
              </a:tblGrid>
              <a:tr h="49007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Country</a:t>
                      </a:r>
                      <a:r>
                        <a:rPr lang="en-US" sz="2200" baseline="0" dirty="0" smtClean="0"/>
                        <a:t> </a:t>
                      </a:r>
                      <a:endParaRPr lang="en-US" sz="22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Teacher</a:t>
                      </a:r>
                      <a:r>
                        <a:rPr lang="en-US" sz="2200" baseline="0" dirty="0" smtClean="0"/>
                        <a:t> Standards</a:t>
                      </a:r>
                      <a:endParaRPr lang="en-US" sz="2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7470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Indonesia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800" kern="1200" dirty="0" smtClean="0">
                          <a:effectLst/>
                        </a:rPr>
                        <a:t>Teacher Academic and Qualification Standard: </a:t>
                      </a:r>
                    </a:p>
                    <a:p>
                      <a:r>
                        <a:rPr lang="en-US" sz="2800" kern="1200" dirty="0" smtClean="0">
                          <a:effectLst/>
                        </a:rPr>
                        <a:t>Pedagogical, personal, social, and professional competency</a:t>
                      </a:r>
                      <a:endParaRPr lang="en-US" sz="2800" dirty="0"/>
                    </a:p>
                  </a:txBody>
                  <a:tcPr/>
                </a:tc>
              </a:tr>
              <a:tr h="8070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Malaysia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Malaysia</a:t>
                      </a:r>
                      <a:r>
                        <a:rPr lang="en-US" sz="2800" baseline="0" dirty="0" smtClean="0"/>
                        <a:t> Teacher Standards (MTS):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effectLst/>
                        </a:rPr>
                        <a:t>Professional values, knowledge and skills of teaching and learning</a:t>
                      </a:r>
                      <a:endParaRPr lang="en-US" sz="2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990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Philippines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800" kern="1200" dirty="0" smtClean="0">
                          <a:effectLst/>
                        </a:rPr>
                        <a:t>National Competency-Based Teacher Standards: </a:t>
                      </a:r>
                    </a:p>
                    <a:p>
                      <a:r>
                        <a:rPr lang="en-US" sz="2800" kern="1200" dirty="0" smtClean="0">
                          <a:effectLst/>
                        </a:rPr>
                        <a:t>Social regard for learning, learning environment, diversity of learners, curriculum, planning and assessing, community </a:t>
                      </a:r>
                      <a:endParaRPr lang="en-US" sz="2800" dirty="0"/>
                    </a:p>
                  </a:txBody>
                  <a:tcPr/>
                </a:tc>
              </a:tr>
              <a:tr h="10757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Singapore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Enhanced Performance Management Scheme:</a:t>
                      </a:r>
                    </a:p>
                    <a:p>
                      <a:r>
                        <a:rPr lang="en-US" sz="2800" dirty="0" smtClean="0"/>
                        <a:t>Self-evaluation,</a:t>
                      </a:r>
                      <a:r>
                        <a:rPr lang="en-US" sz="2800" baseline="0" dirty="0" smtClean="0"/>
                        <a:t> coaching &amp; mentoring, performance-linked recognition, leadership development, career development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10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1410</TotalTime>
  <Words>1384</Words>
  <Application>Microsoft Office PowerPoint</Application>
  <PresentationFormat>Custom</PresentationFormat>
  <Paragraphs>254</Paragraphs>
  <Slides>30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Waveform</vt:lpstr>
      <vt:lpstr>Southeast Asia Regional Standards for Mathematics Teachers (SEARS-MT)</vt:lpstr>
      <vt:lpstr>PowerPoint Presentation</vt:lpstr>
      <vt:lpstr>Overview </vt:lpstr>
      <vt:lpstr>Background </vt:lpstr>
      <vt:lpstr>Teachers’ role: Multi-tasking &amp; Multilevel </vt:lpstr>
      <vt:lpstr>Teacher Quality </vt:lpstr>
      <vt:lpstr>Teacher Quality: Conceptualisation  </vt:lpstr>
      <vt:lpstr>PowerPoint Presentation</vt:lpstr>
      <vt:lpstr>PowerPoint Presentation</vt:lpstr>
      <vt:lpstr>The Southeast Asian Ministers of Education Organization (SEAMEO) </vt:lpstr>
      <vt:lpstr>PowerPoint Presentation</vt:lpstr>
      <vt:lpstr>Rationale </vt:lpstr>
      <vt:lpstr>Goal</vt:lpstr>
      <vt:lpstr>Purpose</vt:lpstr>
      <vt:lpstr>Methodology </vt:lpstr>
      <vt:lpstr>         1st workshop (12 – 14 May 2013) SEAMEO RECSAM, Penang</vt:lpstr>
      <vt:lpstr>         1st workshop (12 – 14 May 2013) SEAMEO RECSAM, Penang</vt:lpstr>
      <vt:lpstr>1st workshop (12 – 14 May 2013) SEAMEO RECSAM, Penang</vt:lpstr>
      <vt:lpstr>Southeast Asia Regional Standards-Mathematics Teachers</vt:lpstr>
      <vt:lpstr>1st workshop (12 – 14 May 2013) SEAMEO RECSAM, Penang</vt:lpstr>
      <vt:lpstr>PowerPoint Presentation</vt:lpstr>
      <vt:lpstr>PowerPoint Presentation</vt:lpstr>
      <vt:lpstr>         2nd Workshop (2– 5 July 2013) SEAMEO RECSAM, Penang</vt:lpstr>
      <vt:lpstr>PowerPoint Presentation</vt:lpstr>
      <vt:lpstr>SEARS-MT: An Overview (1) </vt:lpstr>
      <vt:lpstr>SEARS-MT: An Overview (2) </vt:lpstr>
      <vt:lpstr>SEARS-MT: An Overview (3) </vt:lpstr>
      <vt:lpstr>SEARS-MT: An Overview (4) </vt:lpstr>
      <vt:lpstr>Implications</vt:lpstr>
      <vt:lpstr>Mathematics Teachers Standards on the Era of ASEAN Community: Proposal for the Future Teachers Education Chief Editor: Prof. Isoda Masami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SEAMEO-RECSAM Tsukuba Symposium Mathematics</dc:title>
  <dc:creator>HP</dc:creator>
  <cp:lastModifiedBy>User</cp:lastModifiedBy>
  <cp:revision>122</cp:revision>
  <cp:lastPrinted>2015-02-05T00:26:23Z</cp:lastPrinted>
  <dcterms:created xsi:type="dcterms:W3CDTF">2015-02-03T03:33:08Z</dcterms:created>
  <dcterms:modified xsi:type="dcterms:W3CDTF">2015-02-13T04:30:52Z</dcterms:modified>
</cp:coreProperties>
</file>